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1" r:id="rId1"/>
  </p:sldMasterIdLst>
  <p:notesMasterIdLst>
    <p:notesMasterId r:id="rId47"/>
  </p:notesMasterIdLst>
  <p:sldIdLst>
    <p:sldId id="286" r:id="rId2"/>
    <p:sldId id="343" r:id="rId3"/>
    <p:sldId id="342" r:id="rId4"/>
    <p:sldId id="344" r:id="rId5"/>
    <p:sldId id="348" r:id="rId6"/>
    <p:sldId id="349" r:id="rId7"/>
    <p:sldId id="350" r:id="rId8"/>
    <p:sldId id="376" r:id="rId9"/>
    <p:sldId id="340" r:id="rId10"/>
    <p:sldId id="297" r:id="rId11"/>
    <p:sldId id="298" r:id="rId12"/>
    <p:sldId id="379" r:id="rId13"/>
    <p:sldId id="299" r:id="rId14"/>
    <p:sldId id="300" r:id="rId15"/>
    <p:sldId id="301" r:id="rId16"/>
    <p:sldId id="302" r:id="rId17"/>
    <p:sldId id="329" r:id="rId18"/>
    <p:sldId id="303" r:id="rId19"/>
    <p:sldId id="331" r:id="rId20"/>
    <p:sldId id="330" r:id="rId21"/>
    <p:sldId id="380" r:id="rId22"/>
    <p:sldId id="381" r:id="rId23"/>
    <p:sldId id="382" r:id="rId24"/>
    <p:sldId id="383" r:id="rId25"/>
    <p:sldId id="384" r:id="rId26"/>
    <p:sldId id="377" r:id="rId27"/>
    <p:sldId id="332" r:id="rId28"/>
    <p:sldId id="337" r:id="rId29"/>
    <p:sldId id="338" r:id="rId30"/>
    <p:sldId id="364" r:id="rId31"/>
    <p:sldId id="360" r:id="rId32"/>
    <p:sldId id="363" r:id="rId33"/>
    <p:sldId id="361" r:id="rId34"/>
    <p:sldId id="362" r:id="rId35"/>
    <p:sldId id="351" r:id="rId36"/>
    <p:sldId id="378" r:id="rId37"/>
    <p:sldId id="366" r:id="rId38"/>
    <p:sldId id="367" r:id="rId39"/>
    <p:sldId id="368" r:id="rId40"/>
    <p:sldId id="369" r:id="rId41"/>
    <p:sldId id="370" r:id="rId42"/>
    <p:sldId id="371" r:id="rId43"/>
    <p:sldId id="372" r:id="rId44"/>
    <p:sldId id="373" r:id="rId45"/>
    <p:sldId id="374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A6B7375-44FE-504D-A91E-A561E93B2714}">
          <p14:sldIdLst>
            <p14:sldId id="286"/>
            <p14:sldId id="343"/>
            <p14:sldId id="342"/>
            <p14:sldId id="344"/>
            <p14:sldId id="348"/>
            <p14:sldId id="349"/>
            <p14:sldId id="350"/>
            <p14:sldId id="376"/>
            <p14:sldId id="340"/>
            <p14:sldId id="297"/>
            <p14:sldId id="298"/>
            <p14:sldId id="379"/>
            <p14:sldId id="299"/>
            <p14:sldId id="300"/>
            <p14:sldId id="301"/>
            <p14:sldId id="302"/>
            <p14:sldId id="329"/>
            <p14:sldId id="303"/>
            <p14:sldId id="331"/>
            <p14:sldId id="330"/>
            <p14:sldId id="380"/>
            <p14:sldId id="381"/>
            <p14:sldId id="382"/>
            <p14:sldId id="383"/>
            <p14:sldId id="384"/>
            <p14:sldId id="377"/>
            <p14:sldId id="332"/>
            <p14:sldId id="337"/>
            <p14:sldId id="338"/>
            <p14:sldId id="364"/>
            <p14:sldId id="360"/>
            <p14:sldId id="363"/>
            <p14:sldId id="361"/>
            <p14:sldId id="362"/>
            <p14:sldId id="351"/>
            <p14:sldId id="378"/>
            <p14:sldId id="366"/>
            <p14:sldId id="367"/>
            <p14:sldId id="368"/>
            <p14:sldId id="369"/>
            <p14:sldId id="370"/>
            <p14:sldId id="371"/>
            <p14:sldId id="372"/>
            <p14:sldId id="373"/>
            <p14:sldId id="374"/>
          </p14:sldIdLst>
        </p14:section>
      </p14:sectionLst>
    </p:ex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900"/>
    <a:srgbClr val="88FF8D"/>
    <a:srgbClr val="FF7075"/>
    <a:srgbClr val="690000"/>
    <a:srgbClr val="A79C00"/>
    <a:srgbClr val="3FC900"/>
    <a:srgbClr val="FC24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>
    <p:restoredLeft sz="12000" autoAdjust="0"/>
    <p:restoredTop sz="92339" autoAdjust="0"/>
  </p:normalViewPr>
  <p:slideViewPr>
    <p:cSldViewPr snapToGrid="0">
      <p:cViewPr>
        <p:scale>
          <a:sx n="80" d="100"/>
          <a:sy n="80" d="100"/>
        </p:scale>
        <p:origin x="-660" y="-84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1750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B960CB-3E57-4E1B-AE2D-565E658DB878}" type="datetimeFigureOut">
              <a:rPr lang="en-GB" smtClean="0"/>
              <a:t>29/11/2017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B80491-EF80-498B-A447-8945824B141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52818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B80491-EF80-498B-A447-8945824B1413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70914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B80491-EF80-498B-A447-8945824B1413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29939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B80491-EF80-498B-A447-8945824B1413}" type="slidenum">
              <a:rPr lang="en-GB" smtClean="0"/>
              <a:t>45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78482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B80491-EF80-498B-A447-8945824B1413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00811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B80491-EF80-498B-A447-8945824B1413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58208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B80491-EF80-498B-A447-8945824B1413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62247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B80491-EF80-498B-A447-8945824B1413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5544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B80491-EF80-498B-A447-8945824B1413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1686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B80491-EF80-498B-A447-8945824B1413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40480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B80491-EF80-498B-A447-8945824B1413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26508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B80491-EF80-498B-A447-8945824B1413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10624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63552" y="620688"/>
            <a:ext cx="9790112" cy="936104"/>
          </a:xfrm>
        </p:spPr>
        <p:txBody>
          <a:bodyPr>
            <a:normAutofit/>
          </a:bodyPr>
          <a:lstStyle>
            <a:lvl1pPr>
              <a:defRPr sz="4000" b="1">
                <a:solidFill>
                  <a:srgbClr val="17375E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59830" y="2996952"/>
            <a:ext cx="5952661" cy="360040"/>
          </a:xfrm>
        </p:spPr>
        <p:txBody>
          <a:bodyPr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&lt;Click to edit author list&gt;</a:t>
            </a:r>
            <a:endParaRPr lang="en-US" dirty="0"/>
          </a:p>
        </p:txBody>
      </p:sp>
      <p:sp>
        <p:nvSpPr>
          <p:cNvPr id="9" name="Title 1"/>
          <p:cNvSpPr txBox="1">
            <a:spLocks/>
          </p:cNvSpPr>
          <p:nvPr userDrawn="1"/>
        </p:nvSpPr>
        <p:spPr>
          <a:xfrm>
            <a:off x="1583499" y="2780928"/>
            <a:ext cx="10081120" cy="8195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sz="3600" b="1" dirty="0" smtClean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3" hasCustomPrompt="1"/>
          </p:nvPr>
        </p:nvSpPr>
        <p:spPr>
          <a:xfrm>
            <a:off x="2063552" y="1556792"/>
            <a:ext cx="9313035" cy="863600"/>
          </a:xfrm>
        </p:spPr>
        <p:txBody>
          <a:bodyPr/>
          <a:lstStyle>
            <a:lvl1pPr marL="0" indent="0">
              <a:buNone/>
              <a:defRPr sz="28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GB" sz="36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Click to edit secondary</a:t>
            </a:r>
            <a:r>
              <a:rPr lang="en-GB" sz="3600" b="1" baseline="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title</a:t>
            </a:r>
            <a:endParaRPr lang="en-US" dirty="0"/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2063552" y="1484784"/>
            <a:ext cx="7008779" cy="0"/>
          </a:xfrm>
          <a:prstGeom prst="line">
            <a:avLst/>
          </a:prstGeom>
          <a:ln w="571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CBGlogo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9564" y="3020038"/>
            <a:ext cx="1825581" cy="754373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4532020" y="3284984"/>
            <a:ext cx="376410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800" dirty="0" smtClean="0">
                <a:solidFill>
                  <a:schemeClr val="bg1">
                    <a:lumMod val="50000"/>
                  </a:schemeClr>
                </a:solidFill>
              </a:rPr>
              <a:t>MPI-CBG, Scientific Computing Facility</a:t>
            </a:r>
          </a:p>
          <a:p>
            <a:r>
              <a:rPr lang="en-GB" sz="1800" dirty="0" smtClean="0">
                <a:solidFill>
                  <a:schemeClr val="bg1">
                    <a:lumMod val="50000"/>
                  </a:schemeClr>
                </a:solidFill>
              </a:rPr>
              <a:t>October 23</a:t>
            </a:r>
            <a:r>
              <a:rPr lang="en-GB" sz="1800" baseline="30000" dirty="0" smtClean="0">
                <a:solidFill>
                  <a:schemeClr val="bg1">
                    <a:lumMod val="50000"/>
                  </a:schemeClr>
                </a:solidFill>
              </a:rPr>
              <a:t>rd</a:t>
            </a:r>
            <a:r>
              <a:rPr lang="en-GB" sz="18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mr-IN" sz="1800" dirty="0" smtClean="0">
                <a:solidFill>
                  <a:schemeClr val="bg1">
                    <a:lumMod val="50000"/>
                  </a:schemeClr>
                </a:solidFill>
              </a:rPr>
              <a:t>–</a:t>
            </a:r>
            <a:r>
              <a:rPr lang="en-GB" sz="1800" dirty="0" smtClean="0">
                <a:solidFill>
                  <a:schemeClr val="bg1">
                    <a:lumMod val="50000"/>
                  </a:schemeClr>
                </a:solidFill>
              </a:rPr>
              <a:t> 25</a:t>
            </a:r>
            <a:r>
              <a:rPr lang="en-GB" sz="1800" baseline="30000" dirty="0" smtClean="0">
                <a:solidFill>
                  <a:schemeClr val="bg1">
                    <a:lumMod val="50000"/>
                  </a:schemeClr>
                </a:solidFill>
              </a:rPr>
              <a:t>th</a:t>
            </a:r>
            <a:r>
              <a:rPr lang="en-GB" sz="1800" dirty="0" smtClean="0">
                <a:solidFill>
                  <a:schemeClr val="bg1">
                    <a:lumMod val="50000"/>
                  </a:schemeClr>
                </a:solidFill>
              </a:rPr>
              <a:t> 2017</a:t>
            </a:r>
            <a:endParaRPr lang="en-US" sz="1800" dirty="0"/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4"/>
          </p:nvPr>
        </p:nvSpPr>
        <p:spPr>
          <a:xfrm>
            <a:off x="2063553" y="4077073"/>
            <a:ext cx="8447617" cy="670953"/>
          </a:xfrm>
          <a:solidFill>
            <a:schemeClr val="bg1">
              <a:lumMod val="95000"/>
            </a:schemeClr>
          </a:solidFill>
          <a:ln w="28575">
            <a:noFill/>
          </a:ln>
          <a:effectLst>
            <a:outerShdw blurRad="165100" dist="190500" dir="2700000" algn="ctr" rotWithShape="0">
              <a:srgbClr val="000000">
                <a:alpha val="15000"/>
              </a:srgbClr>
            </a:outerShdw>
          </a:effectLst>
        </p:spPr>
        <p:txBody>
          <a:bodyPr wrap="square" rtlCol="0">
            <a:spAutoFit/>
          </a:bodyPr>
          <a:lstStyle>
            <a:lvl1pPr marL="0" indent="0">
              <a:buNone/>
              <a:defRPr lang="en-US" sz="1600" b="1" smtClean="0"/>
            </a:lvl1pPr>
            <a:lvl2pPr>
              <a:defRPr lang="en-US" sz="1800" smtClean="0">
                <a:solidFill>
                  <a:schemeClr val="tx1"/>
                </a:solidFill>
              </a:defRPr>
            </a:lvl2pPr>
            <a:lvl3pPr>
              <a:defRPr lang="en-US" sz="1800" smtClean="0">
                <a:solidFill>
                  <a:schemeClr val="tx1"/>
                </a:solidFill>
              </a:defRPr>
            </a:lvl3pPr>
            <a:lvl4pPr>
              <a:defRPr lang="en-US" sz="1800" smtClean="0">
                <a:solidFill>
                  <a:schemeClr val="tx1"/>
                </a:solidFill>
              </a:defRPr>
            </a:lvl4pPr>
            <a:lvl5pPr>
              <a:defRPr lang="en-US" sz="1800">
                <a:solidFill>
                  <a:schemeClr val="tx1"/>
                </a:solidFill>
              </a:defRPr>
            </a:lvl5pPr>
          </a:lstStyle>
          <a:p>
            <a:pPr marL="0" lvl="0" defTabSz="914400"/>
            <a:r>
              <a:rPr lang="en-US" dirty="0" smtClean="0"/>
              <a:t>Click to edit Master text styles</a:t>
            </a:r>
          </a:p>
          <a:p>
            <a:pPr marL="457200" lvl="1" defTabSz="914400"/>
            <a:r>
              <a:rPr lang="en-US" dirty="0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3493887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31637" y="399802"/>
            <a:ext cx="8750763" cy="652934"/>
          </a:xfrm>
        </p:spPr>
        <p:txBody>
          <a:bodyPr/>
          <a:lstStyle>
            <a:lvl1pPr>
              <a:defRPr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rgbClr val="17375E"/>
                </a:solidFill>
              </a:defRPr>
            </a:lvl1pPr>
            <a:lvl2pPr>
              <a:defRPr>
                <a:solidFill>
                  <a:srgbClr val="17375E"/>
                </a:solidFill>
              </a:defRPr>
            </a:lvl2pPr>
            <a:lvl3pPr>
              <a:defRPr>
                <a:solidFill>
                  <a:srgbClr val="17375E"/>
                </a:solidFill>
              </a:defRPr>
            </a:lvl3pPr>
            <a:lvl4pPr>
              <a:defRPr>
                <a:solidFill>
                  <a:srgbClr val="17375E"/>
                </a:solidFill>
              </a:defRPr>
            </a:lvl4pPr>
            <a:lvl5pPr>
              <a:defRPr>
                <a:solidFill>
                  <a:srgbClr val="17375E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 hasCustomPrompt="1"/>
          </p:nvPr>
        </p:nvSpPr>
        <p:spPr>
          <a:xfrm>
            <a:off x="2831637" y="23022"/>
            <a:ext cx="8736971" cy="475253"/>
          </a:xfrm>
        </p:spPr>
        <p:txBody>
          <a:bodyPr/>
          <a:lstStyle>
            <a:lvl1pPr marL="0" indent="0">
              <a:buNone/>
              <a:defRPr sz="28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sz="24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Chapter</a:t>
            </a:r>
            <a:endParaRPr lang="en-US" dirty="0"/>
          </a:p>
        </p:txBody>
      </p:sp>
      <p:pic>
        <p:nvPicPr>
          <p:cNvPr id="9" name="Picture 8" descr="CBGlogo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93" y="71552"/>
            <a:ext cx="2373670" cy="981183"/>
          </a:xfrm>
          <a:prstGeom prst="rect">
            <a:avLst/>
          </a:prstGeom>
        </p:spPr>
      </p:pic>
      <p:sp>
        <p:nvSpPr>
          <p:cNvPr id="4" name="TextBox 3"/>
          <p:cNvSpPr txBox="1"/>
          <p:nvPr userDrawn="1"/>
        </p:nvSpPr>
        <p:spPr>
          <a:xfrm>
            <a:off x="0" y="6465389"/>
            <a:ext cx="2592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77574B4E-986D-D846-ADEC-7DA61822F942}" type="slidenum">
              <a:rPr lang="en-US" smtClean="0">
                <a:solidFill>
                  <a:schemeClr val="bg1">
                    <a:lumMod val="50000"/>
                  </a:schemeClr>
                </a:solidFill>
              </a:rPr>
              <a:t>‹#›</a:t>
            </a:fld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77056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hyperlink" Target="https://creativecommons.org/licenses/by-nc/4.0/legalcode" TargetMode="Externa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31637" y="332656"/>
            <a:ext cx="8750763" cy="6529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4" name="Picture 2" descr="https://mirrors.creativecommons.org/presskit/buttons/88x31/png/by-nc.eu.png">
            <a:hlinkClick r:id="rId4"/>
          </p:cNvPr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2557" y="0"/>
            <a:ext cx="889443" cy="311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 userDrawn="1"/>
        </p:nvSpPr>
        <p:spPr>
          <a:xfrm>
            <a:off x="11419520" y="254903"/>
            <a:ext cx="8515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600" dirty="0" smtClean="0"/>
              <a:t>Author:</a:t>
            </a:r>
            <a:r>
              <a:rPr lang="en-GB" sz="600" baseline="0" dirty="0" smtClean="0"/>
              <a:t> MPI-CBG SCF</a:t>
            </a:r>
          </a:p>
          <a:p>
            <a:pPr algn="r"/>
            <a:r>
              <a:rPr lang="en-GB" sz="600" baseline="0" dirty="0" smtClean="0"/>
              <a:t>License CC BY-NC</a:t>
            </a:r>
          </a:p>
        </p:txBody>
      </p:sp>
    </p:spTree>
    <p:extLst>
      <p:ext uri="{BB962C8B-B14F-4D97-AF65-F5344CB8AC3E}">
        <p14:creationId xmlns:p14="http://schemas.microsoft.com/office/powerpoint/2010/main" val="2621576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</p:sldLayoutIdLst>
  <p:timing>
    <p:tnLst>
      <p:par>
        <p:cTn id="1" dur="indefinite" restart="never" nodeType="tmRoot"/>
      </p:par>
    </p:tnLst>
  </p:timing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rgbClr val="17375E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1pPr>
      <a:lvl2pPr marL="914400" indent="-4572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2">
              <a:lumMod val="7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.png"/><Relationship Id="rId4" Type="http://schemas.openxmlformats.org/officeDocument/2006/relationships/image" Target="../media/image70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7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5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 to </a:t>
            </a:r>
            <a:r>
              <a:rPr lang="en-US" dirty="0" smtClean="0"/>
              <a:t>Image </a:t>
            </a:r>
            <a:r>
              <a:rPr lang="en-US" dirty="0"/>
              <a:t>Analysis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 smtClean="0"/>
              <a:t>Robert Haase, Benoit </a:t>
            </a:r>
            <a:r>
              <a:rPr lang="en-GB" dirty="0" err="1" smtClean="0"/>
              <a:t>Lombardot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2063552" y="1556792"/>
            <a:ext cx="6668968" cy="863600"/>
          </a:xfrm>
        </p:spPr>
        <p:txBody>
          <a:bodyPr>
            <a:normAutofit/>
          </a:bodyPr>
          <a:lstStyle/>
          <a:p>
            <a:r>
              <a:rPr lang="en-GB" dirty="0" smtClean="0"/>
              <a:t>3D image segmentation and measurements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4"/>
          </p:nvPr>
        </p:nvSpPr>
        <p:spPr>
          <a:xfrm>
            <a:off x="3071665" y="4077073"/>
            <a:ext cx="6335713" cy="1224951"/>
          </a:xfrm>
        </p:spPr>
        <p:txBody>
          <a:bodyPr/>
          <a:lstStyle/>
          <a:p>
            <a:r>
              <a:rPr lang="en-GB" dirty="0" smtClean="0"/>
              <a:t>Contents</a:t>
            </a:r>
          </a:p>
          <a:p>
            <a:pPr marL="285750" indent="-285750">
              <a:buFont typeface="Arial" charset="0"/>
              <a:buChar char="•"/>
            </a:pPr>
            <a:r>
              <a:rPr lang="en-GB" b="0" dirty="0" smtClean="0"/>
              <a:t>Segmentation in Fiji</a:t>
            </a:r>
          </a:p>
          <a:p>
            <a:pPr marL="285750" indent="-285750">
              <a:buFont typeface="Arial" charset="0"/>
              <a:buChar char="•"/>
            </a:pPr>
            <a:r>
              <a:rPr lang="en-GB" b="0" dirty="0" smtClean="0"/>
              <a:t>Segmentation in </a:t>
            </a:r>
            <a:r>
              <a:rPr lang="en-GB" b="0" dirty="0" err="1" smtClean="0"/>
              <a:t>Imaris</a:t>
            </a:r>
            <a:endParaRPr lang="en-GB" b="0" dirty="0" smtClean="0"/>
          </a:p>
          <a:p>
            <a:pPr marL="285750" indent="-285750">
              <a:buFont typeface="Arial" charset="0"/>
              <a:buChar char="•"/>
            </a:pPr>
            <a:r>
              <a:rPr lang="en-GB" b="0" dirty="0" smtClean="0"/>
              <a:t>Measurements in 3D images</a:t>
            </a:r>
          </a:p>
        </p:txBody>
      </p:sp>
    </p:spTree>
    <p:extLst>
      <p:ext uri="{BB962C8B-B14F-4D97-AF65-F5344CB8AC3E}">
        <p14:creationId xmlns:p14="http://schemas.microsoft.com/office/powerpoint/2010/main" val="2454847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Detection versus Segmentation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3D image segmentation and measurements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l="25150" t="27184" r="25334" b="46119"/>
          <a:stretch/>
        </p:blipFill>
        <p:spPr>
          <a:xfrm>
            <a:off x="1631504" y="3284984"/>
            <a:ext cx="1371600" cy="1373392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17" name="TextBox 16"/>
          <p:cNvSpPr txBox="1"/>
          <p:nvPr/>
        </p:nvSpPr>
        <p:spPr>
          <a:xfrm>
            <a:off x="1631504" y="4653137"/>
            <a:ext cx="13716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Original image</a:t>
            </a:r>
          </a:p>
        </p:txBody>
      </p:sp>
      <p:grpSp>
        <p:nvGrpSpPr>
          <p:cNvPr id="58" name="Group 57"/>
          <p:cNvGrpSpPr/>
          <p:nvPr/>
        </p:nvGrpSpPr>
        <p:grpSpPr>
          <a:xfrm>
            <a:off x="2317304" y="1772816"/>
            <a:ext cx="5222304" cy="1768262"/>
            <a:chOff x="793304" y="1772816"/>
            <a:chExt cx="5222304" cy="1768262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3"/>
            <a:srcRect l="25352" t="27073" r="25132" b="46209"/>
            <a:stretch/>
          </p:blipFill>
          <p:spPr>
            <a:xfrm>
              <a:off x="3131840" y="1772816"/>
              <a:ext cx="1371600" cy="1376442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4"/>
            <a:srcRect l="25215" t="27039" r="25270" b="46194"/>
            <a:stretch/>
          </p:blipFill>
          <p:spPr>
            <a:xfrm>
              <a:off x="1619672" y="1772816"/>
              <a:ext cx="1371600" cy="1380702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</p:pic>
        <p:sp>
          <p:nvSpPr>
            <p:cNvPr id="19" name="TextBox 18"/>
            <p:cNvSpPr txBox="1"/>
            <p:nvPr/>
          </p:nvSpPr>
          <p:spPr>
            <a:xfrm>
              <a:off x="1619672" y="3140968"/>
              <a:ext cx="13716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Channel for nuclei </a:t>
              </a:r>
              <a:r>
                <a:rPr lang="en-GB" sz="1000" u="sng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detection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131840" y="3140968"/>
              <a:ext cx="13716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Points marking nuclei</a:t>
              </a:r>
            </a:p>
          </p:txBody>
        </p:sp>
        <p:pic>
          <p:nvPicPr>
            <p:cNvPr id="25" name="Picture 24"/>
            <p:cNvPicPr>
              <a:picLocks noChangeAspect="1"/>
            </p:cNvPicPr>
            <p:nvPr/>
          </p:nvPicPr>
          <p:blipFill rotWithShape="1">
            <a:blip r:embed="rId5"/>
            <a:srcRect l="25240" t="26879" r="24996" b="46325"/>
            <a:stretch/>
          </p:blipFill>
          <p:spPr>
            <a:xfrm>
              <a:off x="4644008" y="1772816"/>
              <a:ext cx="1371600" cy="1371641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</p:pic>
        <p:sp>
          <p:nvSpPr>
            <p:cNvPr id="26" name="TextBox 25"/>
            <p:cNvSpPr txBox="1"/>
            <p:nvPr/>
          </p:nvSpPr>
          <p:spPr>
            <a:xfrm>
              <a:off x="4644008" y="3140968"/>
              <a:ext cx="13716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Nuclei label map</a:t>
              </a:r>
            </a:p>
          </p:txBody>
        </p:sp>
        <p:cxnSp>
          <p:nvCxnSpPr>
            <p:cNvPr id="31" name="Straight Arrow Connector 30"/>
            <p:cNvCxnSpPr>
              <a:stCxn id="9" idx="0"/>
              <a:endCxn id="11" idx="1"/>
            </p:cNvCxnSpPr>
            <p:nvPr/>
          </p:nvCxnSpPr>
          <p:spPr>
            <a:xfrm flipV="1">
              <a:off x="793304" y="2463167"/>
              <a:ext cx="826368" cy="82181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>
              <a:stCxn id="11" idx="3"/>
              <a:endCxn id="10" idx="1"/>
            </p:cNvCxnSpPr>
            <p:nvPr/>
          </p:nvCxnSpPr>
          <p:spPr>
            <a:xfrm flipV="1">
              <a:off x="2991272" y="2461037"/>
              <a:ext cx="140568" cy="213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>
              <a:stCxn id="10" idx="3"/>
              <a:endCxn id="25" idx="1"/>
            </p:cNvCxnSpPr>
            <p:nvPr/>
          </p:nvCxnSpPr>
          <p:spPr>
            <a:xfrm flipV="1">
              <a:off x="4503440" y="2458637"/>
              <a:ext cx="140568" cy="24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/>
          <p:cNvGrpSpPr/>
          <p:nvPr/>
        </p:nvGrpSpPr>
        <p:grpSpPr>
          <a:xfrm>
            <a:off x="2317304" y="3356993"/>
            <a:ext cx="6734472" cy="3178225"/>
            <a:chOff x="793304" y="3387189"/>
            <a:chExt cx="6734472" cy="3178225"/>
          </a:xfrm>
        </p:grpSpPr>
        <p:cxnSp>
          <p:nvCxnSpPr>
            <p:cNvPr id="44" name="Straight Arrow Connector 43"/>
            <p:cNvCxnSpPr>
              <a:stCxn id="26" idx="2"/>
              <a:endCxn id="22" idx="0"/>
            </p:cNvCxnSpPr>
            <p:nvPr/>
          </p:nvCxnSpPr>
          <p:spPr>
            <a:xfrm>
              <a:off x="5329808" y="3387189"/>
              <a:ext cx="0" cy="1409963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9" name="Group 58"/>
            <p:cNvGrpSpPr/>
            <p:nvPr/>
          </p:nvGrpSpPr>
          <p:grpSpPr>
            <a:xfrm>
              <a:off x="793304" y="4797152"/>
              <a:ext cx="6734472" cy="1768262"/>
              <a:chOff x="793304" y="4797152"/>
              <a:chExt cx="6734472" cy="1768262"/>
            </a:xfrm>
          </p:grpSpPr>
          <p:pic>
            <p:nvPicPr>
              <p:cNvPr id="12" name="Picture 11"/>
              <p:cNvPicPr>
                <a:picLocks noChangeAspect="1"/>
              </p:cNvPicPr>
              <p:nvPr/>
            </p:nvPicPr>
            <p:blipFill rotWithShape="1">
              <a:blip r:embed="rId6"/>
              <a:srcRect l="25215" t="27010" r="24857" b="46230"/>
              <a:stretch/>
            </p:blipFill>
            <p:spPr>
              <a:xfrm>
                <a:off x="1619672" y="4797152"/>
                <a:ext cx="1371600" cy="1365542"/>
              </a:xfrm>
              <a:prstGeom prst="rect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</p:pic>
          <p:pic>
            <p:nvPicPr>
              <p:cNvPr id="14" name="Picture 13"/>
              <p:cNvPicPr>
                <a:picLocks noChangeAspect="1"/>
              </p:cNvPicPr>
              <p:nvPr/>
            </p:nvPicPr>
            <p:blipFill rotWithShape="1">
              <a:blip r:embed="rId7"/>
              <a:srcRect l="25352" t="27050" r="25132" b="46308"/>
              <a:stretch/>
            </p:blipFill>
            <p:spPr>
              <a:xfrm>
                <a:off x="6156176" y="4797152"/>
                <a:ext cx="1371600" cy="1374244"/>
              </a:xfrm>
              <a:prstGeom prst="rect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</p:pic>
          <p:sp>
            <p:nvSpPr>
              <p:cNvPr id="18" name="TextBox 17"/>
              <p:cNvSpPr txBox="1"/>
              <p:nvPr/>
            </p:nvSpPr>
            <p:spPr>
              <a:xfrm>
                <a:off x="1619672" y="6165304"/>
                <a:ext cx="13716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00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Channel for cell </a:t>
                </a:r>
                <a:r>
                  <a:rPr lang="en-GB" sz="1000" u="sng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segmentation</a:t>
                </a:r>
              </a:p>
            </p:txBody>
          </p:sp>
          <p:pic>
            <p:nvPicPr>
              <p:cNvPr id="22" name="Picture 21"/>
              <p:cNvPicPr>
                <a:picLocks noChangeAspect="1"/>
              </p:cNvPicPr>
              <p:nvPr/>
            </p:nvPicPr>
            <p:blipFill rotWithShape="1">
              <a:blip r:embed="rId8"/>
              <a:srcRect l="25193" t="26809" r="25043" b="46350"/>
              <a:stretch/>
            </p:blipFill>
            <p:spPr>
              <a:xfrm>
                <a:off x="4644008" y="4797152"/>
                <a:ext cx="1371600" cy="1374190"/>
              </a:xfrm>
              <a:prstGeom prst="rect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</p:pic>
          <p:sp>
            <p:nvSpPr>
              <p:cNvPr id="27" name="TextBox 26"/>
              <p:cNvSpPr txBox="1"/>
              <p:nvPr/>
            </p:nvSpPr>
            <p:spPr>
              <a:xfrm>
                <a:off x="4644008" y="6165304"/>
                <a:ext cx="137160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00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Cell label map</a:t>
                </a:r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6156176" y="6165304"/>
                <a:ext cx="137160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00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ROIs / outlines</a:t>
                </a:r>
              </a:p>
            </p:txBody>
          </p:sp>
          <p:cxnSp>
            <p:nvCxnSpPr>
              <p:cNvPr id="32" name="Straight Arrow Connector 31"/>
              <p:cNvCxnSpPr>
                <a:stCxn id="17" idx="2"/>
                <a:endCxn id="12" idx="1"/>
              </p:cNvCxnSpPr>
              <p:nvPr/>
            </p:nvCxnSpPr>
            <p:spPr>
              <a:xfrm>
                <a:off x="793304" y="4899357"/>
                <a:ext cx="826368" cy="580566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Arrow Connector 40"/>
              <p:cNvCxnSpPr>
                <a:stCxn id="12" idx="3"/>
                <a:endCxn id="22" idx="1"/>
              </p:cNvCxnSpPr>
              <p:nvPr/>
            </p:nvCxnSpPr>
            <p:spPr>
              <a:xfrm>
                <a:off x="2991272" y="5479923"/>
                <a:ext cx="1652736" cy="4324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Arrow Connector 46"/>
              <p:cNvCxnSpPr>
                <a:stCxn id="22" idx="3"/>
                <a:endCxn id="14" idx="1"/>
              </p:cNvCxnSpPr>
              <p:nvPr/>
            </p:nvCxnSpPr>
            <p:spPr>
              <a:xfrm>
                <a:off x="6015608" y="5484247"/>
                <a:ext cx="140568" cy="27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1" name="Group 60"/>
          <p:cNvGrpSpPr/>
          <p:nvPr/>
        </p:nvGrpSpPr>
        <p:grpSpPr>
          <a:xfrm>
            <a:off x="3003104" y="3284985"/>
            <a:ext cx="7592888" cy="2169093"/>
            <a:chOff x="1479104" y="3284984"/>
            <a:chExt cx="7592888" cy="2169093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9"/>
            <a:srcRect l="25215" t="27019" r="24857" b="46215"/>
            <a:stretch/>
          </p:blipFill>
          <p:spPr>
            <a:xfrm>
              <a:off x="7700392" y="3284984"/>
              <a:ext cx="1371600" cy="1367259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</p:pic>
        <p:sp>
          <p:nvSpPr>
            <p:cNvPr id="29" name="TextBox 28"/>
            <p:cNvSpPr txBox="1"/>
            <p:nvPr/>
          </p:nvSpPr>
          <p:spPr>
            <a:xfrm>
              <a:off x="7668344" y="4653136"/>
              <a:ext cx="1371600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Resulting segmentation on original image</a:t>
              </a:r>
            </a:p>
          </p:txBody>
        </p:sp>
        <p:cxnSp>
          <p:nvCxnSpPr>
            <p:cNvPr id="51" name="Straight Arrow Connector 50"/>
            <p:cNvCxnSpPr>
              <a:stCxn id="14" idx="3"/>
              <a:endCxn id="29" idx="2"/>
            </p:cNvCxnSpPr>
            <p:nvPr/>
          </p:nvCxnSpPr>
          <p:spPr>
            <a:xfrm flipV="1">
              <a:off x="7527776" y="5207134"/>
              <a:ext cx="826368" cy="246943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/>
            <p:cNvCxnSpPr>
              <a:stCxn id="9" idx="3"/>
              <a:endCxn id="13" idx="1"/>
            </p:cNvCxnSpPr>
            <p:nvPr/>
          </p:nvCxnSpPr>
          <p:spPr>
            <a:xfrm flipV="1">
              <a:off x="1479104" y="3968614"/>
              <a:ext cx="6221288" cy="3066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2" name="TextBox 61"/>
          <p:cNvSpPr txBox="1"/>
          <p:nvPr/>
        </p:nvSpPr>
        <p:spPr>
          <a:xfrm>
            <a:off x="1847529" y="6581002"/>
            <a:ext cx="35596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Image source: </a:t>
            </a:r>
            <a:r>
              <a:rPr lang="en-GB" sz="1200" dirty="0" err="1"/>
              <a:t>Akanksha</a:t>
            </a:r>
            <a:r>
              <a:rPr lang="en-GB" sz="1200" dirty="0"/>
              <a:t> Jain, </a:t>
            </a:r>
            <a:r>
              <a:rPr lang="en-GB" sz="1200" dirty="0" err="1"/>
              <a:t>Tomancak</a:t>
            </a:r>
            <a:r>
              <a:rPr lang="en-GB" sz="1200" dirty="0"/>
              <a:t> Lab, MPI CBG</a:t>
            </a:r>
          </a:p>
        </p:txBody>
      </p:sp>
    </p:spTree>
    <p:extLst>
      <p:ext uri="{BB962C8B-B14F-4D97-AF65-F5344CB8AC3E}">
        <p14:creationId xmlns:p14="http://schemas.microsoft.com/office/powerpoint/2010/main" val="323234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HMaxima</a:t>
            </a:r>
            <a:r>
              <a:rPr lang="en-GB" dirty="0" smtClean="0"/>
              <a:t> detection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201"/>
            <a:ext cx="5338936" cy="4771379"/>
          </a:xfrm>
        </p:spPr>
        <p:txBody>
          <a:bodyPr>
            <a:normAutofit lnSpcReduction="10000"/>
          </a:bodyPr>
          <a:lstStyle/>
          <a:p>
            <a:r>
              <a:rPr lang="en-GB" dirty="0" smtClean="0"/>
              <a:t>If local maxima (bright/dark spots in the image) represent objects of interest/to count, it may be worthwhile to detect local maxima.</a:t>
            </a:r>
          </a:p>
          <a:p>
            <a:r>
              <a:rPr lang="en-GB" dirty="0" smtClean="0"/>
              <a:t>If these maxima raise from the background by a certain amount, </a:t>
            </a:r>
            <a:r>
              <a:rPr lang="en-GB" i="1" dirty="0" err="1" smtClean="0"/>
              <a:t>HMaxima</a:t>
            </a:r>
            <a:r>
              <a:rPr lang="en-GB" dirty="0" smtClean="0"/>
              <a:t> may be the algorithm to go.</a:t>
            </a:r>
          </a:p>
          <a:p>
            <a:r>
              <a:rPr lang="en-GB" dirty="0" smtClean="0"/>
              <a:t>Afterwards: Use watershed to segment the objects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3D image segmentation and measurements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7392144" y="1412777"/>
            <a:ext cx="2915194" cy="1969135"/>
            <a:chOff x="818606" y="2743200"/>
            <a:chExt cx="2915194" cy="1969135"/>
          </a:xfrm>
        </p:grpSpPr>
        <p:sp>
          <p:nvSpPr>
            <p:cNvPr id="6" name="Freeform 5"/>
            <p:cNvSpPr/>
            <p:nvPr/>
          </p:nvSpPr>
          <p:spPr>
            <a:xfrm>
              <a:off x="818606" y="2743200"/>
              <a:ext cx="2703846" cy="1969135"/>
            </a:xfrm>
            <a:custGeom>
              <a:avLst/>
              <a:gdLst>
                <a:gd name="connsiteX0" fmla="*/ 0 w 2703846"/>
                <a:gd name="connsiteY0" fmla="*/ 1935743 h 1969135"/>
                <a:gd name="connsiteX1" fmla="*/ 191588 w 2703846"/>
                <a:gd name="connsiteY1" fmla="*/ 1883491 h 1969135"/>
                <a:gd name="connsiteX2" fmla="*/ 269965 w 2703846"/>
                <a:gd name="connsiteY2" fmla="*/ 1657068 h 1969135"/>
                <a:gd name="connsiteX3" fmla="*/ 470263 w 2703846"/>
                <a:gd name="connsiteY3" fmla="*/ 185320 h 1969135"/>
                <a:gd name="connsiteX4" fmla="*/ 653143 w 2703846"/>
                <a:gd name="connsiteY4" fmla="*/ 603331 h 1969135"/>
                <a:gd name="connsiteX5" fmla="*/ 757645 w 2703846"/>
                <a:gd name="connsiteY5" fmla="*/ 463994 h 1969135"/>
                <a:gd name="connsiteX6" fmla="*/ 949234 w 2703846"/>
                <a:gd name="connsiteY6" fmla="*/ 1326143 h 1969135"/>
                <a:gd name="connsiteX7" fmla="*/ 1175657 w 2703846"/>
                <a:gd name="connsiteY7" fmla="*/ 220154 h 1969135"/>
                <a:gd name="connsiteX8" fmla="*/ 1358537 w 2703846"/>
                <a:gd name="connsiteY8" fmla="*/ 28566 h 1969135"/>
                <a:gd name="connsiteX9" fmla="*/ 1524000 w 2703846"/>
                <a:gd name="connsiteY9" fmla="*/ 263697 h 1969135"/>
                <a:gd name="connsiteX10" fmla="*/ 1802674 w 2703846"/>
                <a:gd name="connsiteY10" fmla="*/ 1352268 h 1969135"/>
                <a:gd name="connsiteX11" fmla="*/ 1942011 w 2703846"/>
                <a:gd name="connsiteY11" fmla="*/ 1796406 h 1969135"/>
                <a:gd name="connsiteX12" fmla="*/ 2142308 w 2703846"/>
                <a:gd name="connsiteY12" fmla="*/ 1900908 h 1969135"/>
                <a:gd name="connsiteX13" fmla="*/ 2220685 w 2703846"/>
                <a:gd name="connsiteY13" fmla="*/ 1691903 h 1969135"/>
                <a:gd name="connsiteX14" fmla="*/ 2377440 w 2703846"/>
                <a:gd name="connsiteY14" fmla="*/ 855880 h 1969135"/>
                <a:gd name="connsiteX15" fmla="*/ 2429691 w 2703846"/>
                <a:gd name="connsiteY15" fmla="*/ 19857 h 1969135"/>
                <a:gd name="connsiteX16" fmla="*/ 2656114 w 2703846"/>
                <a:gd name="connsiteY16" fmla="*/ 1735446 h 1969135"/>
                <a:gd name="connsiteX17" fmla="*/ 2699657 w 2703846"/>
                <a:gd name="connsiteY17" fmla="*/ 1953160 h 1969135"/>
                <a:gd name="connsiteX18" fmla="*/ 2699657 w 2703846"/>
                <a:gd name="connsiteY18" fmla="*/ 1935743 h 1969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703846" h="1969135">
                  <a:moveTo>
                    <a:pt x="0" y="1935743"/>
                  </a:moveTo>
                  <a:cubicBezTo>
                    <a:pt x="73297" y="1932840"/>
                    <a:pt x="146594" y="1929937"/>
                    <a:pt x="191588" y="1883491"/>
                  </a:cubicBezTo>
                  <a:cubicBezTo>
                    <a:pt x="236582" y="1837045"/>
                    <a:pt x="223519" y="1940096"/>
                    <a:pt x="269965" y="1657068"/>
                  </a:cubicBezTo>
                  <a:cubicBezTo>
                    <a:pt x="316411" y="1374040"/>
                    <a:pt x="406400" y="360943"/>
                    <a:pt x="470263" y="185320"/>
                  </a:cubicBezTo>
                  <a:cubicBezTo>
                    <a:pt x="534126" y="9697"/>
                    <a:pt x="605246" y="556885"/>
                    <a:pt x="653143" y="603331"/>
                  </a:cubicBezTo>
                  <a:cubicBezTo>
                    <a:pt x="701040" y="649777"/>
                    <a:pt x="708297" y="343526"/>
                    <a:pt x="757645" y="463994"/>
                  </a:cubicBezTo>
                  <a:cubicBezTo>
                    <a:pt x="806993" y="584462"/>
                    <a:pt x="879565" y="1366783"/>
                    <a:pt x="949234" y="1326143"/>
                  </a:cubicBezTo>
                  <a:cubicBezTo>
                    <a:pt x="1018903" y="1285503"/>
                    <a:pt x="1107440" y="436417"/>
                    <a:pt x="1175657" y="220154"/>
                  </a:cubicBezTo>
                  <a:cubicBezTo>
                    <a:pt x="1243874" y="3891"/>
                    <a:pt x="1300480" y="21309"/>
                    <a:pt x="1358537" y="28566"/>
                  </a:cubicBezTo>
                  <a:cubicBezTo>
                    <a:pt x="1416594" y="35823"/>
                    <a:pt x="1449977" y="43080"/>
                    <a:pt x="1524000" y="263697"/>
                  </a:cubicBezTo>
                  <a:cubicBezTo>
                    <a:pt x="1598023" y="484314"/>
                    <a:pt x="1733006" y="1096817"/>
                    <a:pt x="1802674" y="1352268"/>
                  </a:cubicBezTo>
                  <a:cubicBezTo>
                    <a:pt x="1872342" y="1607719"/>
                    <a:pt x="1885405" y="1704966"/>
                    <a:pt x="1942011" y="1796406"/>
                  </a:cubicBezTo>
                  <a:cubicBezTo>
                    <a:pt x="1998617" y="1887846"/>
                    <a:pt x="2095862" y="1918325"/>
                    <a:pt x="2142308" y="1900908"/>
                  </a:cubicBezTo>
                  <a:cubicBezTo>
                    <a:pt x="2188754" y="1883491"/>
                    <a:pt x="2181496" y="1866074"/>
                    <a:pt x="2220685" y="1691903"/>
                  </a:cubicBezTo>
                  <a:cubicBezTo>
                    <a:pt x="2259874" y="1517732"/>
                    <a:pt x="2342606" y="1134554"/>
                    <a:pt x="2377440" y="855880"/>
                  </a:cubicBezTo>
                  <a:cubicBezTo>
                    <a:pt x="2412274" y="577206"/>
                    <a:pt x="2383245" y="-126737"/>
                    <a:pt x="2429691" y="19857"/>
                  </a:cubicBezTo>
                  <a:cubicBezTo>
                    <a:pt x="2476137" y="166451"/>
                    <a:pt x="2611120" y="1413229"/>
                    <a:pt x="2656114" y="1735446"/>
                  </a:cubicBezTo>
                  <a:cubicBezTo>
                    <a:pt x="2701108" y="2057663"/>
                    <a:pt x="2692400" y="1919777"/>
                    <a:pt x="2699657" y="1953160"/>
                  </a:cubicBezTo>
                  <a:cubicBezTo>
                    <a:pt x="2706914" y="1986543"/>
                    <a:pt x="2703285" y="1961143"/>
                    <a:pt x="2699657" y="1935743"/>
                  </a:cubicBezTo>
                </a:path>
              </a:pathLst>
            </a:custGeom>
            <a:solidFill>
              <a:schemeClr val="tx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7" name="Straight Connector 6"/>
            <p:cNvCxnSpPr/>
            <p:nvPr/>
          </p:nvCxnSpPr>
          <p:spPr>
            <a:xfrm>
              <a:off x="818606" y="4692741"/>
              <a:ext cx="2915194" cy="0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/>
          <p:cNvGrpSpPr/>
          <p:nvPr/>
        </p:nvGrpSpPr>
        <p:grpSpPr>
          <a:xfrm>
            <a:off x="7516118" y="1500735"/>
            <a:ext cx="2768375" cy="1861583"/>
            <a:chOff x="1190993" y="2925296"/>
            <a:chExt cx="2768375" cy="1861583"/>
          </a:xfrm>
        </p:grpSpPr>
        <p:grpSp>
          <p:nvGrpSpPr>
            <p:cNvPr id="9" name="Group 8"/>
            <p:cNvGrpSpPr/>
            <p:nvPr/>
          </p:nvGrpSpPr>
          <p:grpSpPr>
            <a:xfrm>
              <a:off x="1190993" y="2925296"/>
              <a:ext cx="2545839" cy="1861583"/>
              <a:chOff x="1190993" y="2925296"/>
              <a:chExt cx="2545839" cy="1861583"/>
            </a:xfrm>
          </p:grpSpPr>
          <p:cxnSp>
            <p:nvCxnSpPr>
              <p:cNvPr id="14" name="Straight Arrow Connector 13"/>
              <p:cNvCxnSpPr/>
              <p:nvPr/>
            </p:nvCxnSpPr>
            <p:spPr>
              <a:xfrm flipH="1">
                <a:off x="2418943" y="2925296"/>
                <a:ext cx="6614" cy="1265704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/>
              <p:cNvCxnSpPr/>
              <p:nvPr/>
            </p:nvCxnSpPr>
            <p:spPr>
              <a:xfrm>
                <a:off x="1828800" y="3301332"/>
                <a:ext cx="4135" cy="178134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/>
              <p:cNvCxnSpPr/>
              <p:nvPr/>
            </p:nvCxnSpPr>
            <p:spPr>
              <a:xfrm>
                <a:off x="1578633" y="3048392"/>
                <a:ext cx="0" cy="431074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16"/>
              <p:cNvCxnSpPr/>
              <p:nvPr/>
            </p:nvCxnSpPr>
            <p:spPr>
              <a:xfrm>
                <a:off x="3511814" y="2925296"/>
                <a:ext cx="0" cy="1861583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/>
              <p:nvPr/>
            </p:nvCxnSpPr>
            <p:spPr>
              <a:xfrm>
                <a:off x="2016254" y="4191000"/>
                <a:ext cx="803146" cy="0"/>
              </a:xfrm>
              <a:prstGeom prst="line">
                <a:avLst/>
              </a:prstGeom>
              <a:ln w="28575"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>
                <a:off x="1468593" y="3479466"/>
                <a:ext cx="401573" cy="0"/>
              </a:xfrm>
              <a:prstGeom prst="line">
                <a:avLst/>
              </a:prstGeom>
              <a:ln w="28575"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/>
              <p:nvPr/>
            </p:nvCxnSpPr>
            <p:spPr>
              <a:xfrm>
                <a:off x="1190993" y="4773939"/>
                <a:ext cx="2545839" cy="0"/>
              </a:xfrm>
              <a:prstGeom prst="line">
                <a:avLst/>
              </a:prstGeom>
              <a:ln w="28575"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TextBox 9"/>
            <p:cNvSpPr txBox="1"/>
            <p:nvPr/>
          </p:nvSpPr>
          <p:spPr>
            <a:xfrm>
              <a:off x="3429000" y="4267200"/>
              <a:ext cx="53036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b="1" dirty="0">
                  <a:solidFill>
                    <a:srgbClr val="FF0000"/>
                  </a:solidFill>
                </a:rPr>
                <a:t>h4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362200" y="3505200"/>
              <a:ext cx="53036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b="1" dirty="0">
                  <a:solidFill>
                    <a:srgbClr val="FF0000"/>
                  </a:solidFill>
                </a:rPr>
                <a:t>h3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295400" y="3124200"/>
              <a:ext cx="53036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b="1" dirty="0">
                  <a:solidFill>
                    <a:srgbClr val="FF0000"/>
                  </a:solidFill>
                </a:rPr>
                <a:t>h1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831832" y="3238742"/>
              <a:ext cx="53036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b="1" dirty="0">
                  <a:solidFill>
                    <a:srgbClr val="FF0000"/>
                  </a:solidFill>
                </a:rPr>
                <a:t>h2</a:t>
              </a:r>
            </a:p>
          </p:txBody>
        </p:sp>
      </p:grpSp>
      <p:sp>
        <p:nvSpPr>
          <p:cNvPr id="21" name="Rectangle 20"/>
          <p:cNvSpPr/>
          <p:nvPr/>
        </p:nvSpPr>
        <p:spPr>
          <a:xfrm>
            <a:off x="8038108" y="1678888"/>
            <a:ext cx="344416" cy="3552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7903757" y="1623830"/>
            <a:ext cx="0" cy="1142608"/>
          </a:xfrm>
          <a:prstGeom prst="straightConnector1">
            <a:avLst/>
          </a:prstGeom>
          <a:ln w="2857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7696724" y="2766438"/>
            <a:ext cx="1488946" cy="0"/>
          </a:xfrm>
          <a:prstGeom prst="line">
            <a:avLst/>
          </a:prstGeom>
          <a:ln w="28575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7852156" y="2337040"/>
            <a:ext cx="5303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>
                <a:solidFill>
                  <a:srgbClr val="00B050"/>
                </a:solidFill>
              </a:rPr>
              <a:t>h1’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533190" y="3381911"/>
            <a:ext cx="25458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0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GB" sz="1600" dirty="0"/>
              <a:t>H-maxima principle</a:t>
            </a: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0176" y="4149080"/>
            <a:ext cx="2082800" cy="222250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28512" y="4293096"/>
            <a:ext cx="3513832" cy="1687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032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err="1"/>
              <a:t>HMaxima</a:t>
            </a:r>
            <a:r>
              <a:rPr lang="en-GB" dirty="0"/>
              <a:t> </a:t>
            </a:r>
            <a:r>
              <a:rPr lang="en-GB" dirty="0" smtClean="0"/>
              <a:t>detection + Watershed segmentation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3D image segmentation and measurements</a:t>
            </a:r>
          </a:p>
          <a:p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380" y="2154662"/>
            <a:ext cx="3498492" cy="397150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8557" y="2456220"/>
            <a:ext cx="3390535" cy="244827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2448" y="2445837"/>
            <a:ext cx="3581425" cy="395405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51161" y="2679488"/>
            <a:ext cx="3638019" cy="399414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482361" y="2318735"/>
            <a:ext cx="7139354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0" dirty="0">
                <a:solidFill>
                  <a:schemeClr val="bg1">
                    <a:lumMod val="65000"/>
                  </a:schemeClr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001617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HMaxima</a:t>
            </a:r>
            <a:r>
              <a:rPr lang="en-GB" dirty="0" smtClean="0"/>
              <a:t> based detection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201"/>
            <a:ext cx="8229600" cy="604664"/>
          </a:xfrm>
        </p:spPr>
        <p:txBody>
          <a:bodyPr/>
          <a:lstStyle/>
          <a:p>
            <a:r>
              <a:rPr lang="en-GB" dirty="0" smtClean="0"/>
              <a:t>Analyse &gt; Plot Profile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 smtClean="0"/>
              <a:t>3D image segmentation and measurements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3592" y="2204865"/>
            <a:ext cx="3700636" cy="420225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4072" y="2204864"/>
            <a:ext cx="3366374" cy="244827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423592" y="6407122"/>
            <a:ext cx="34689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Image source: Elena </a:t>
            </a:r>
            <a:r>
              <a:rPr lang="en-GB" sz="1200" dirty="0" err="1"/>
              <a:t>Gromberg</a:t>
            </a:r>
            <a:r>
              <a:rPr lang="en-GB" sz="1200" dirty="0"/>
              <a:t>, Tanaka Group, CRTD</a:t>
            </a:r>
          </a:p>
        </p:txBody>
      </p:sp>
    </p:spTree>
    <p:extLst>
      <p:ext uri="{BB962C8B-B14F-4D97-AF65-F5344CB8AC3E}">
        <p14:creationId xmlns:p14="http://schemas.microsoft.com/office/powerpoint/2010/main" val="1271325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HMaxima</a:t>
            </a:r>
            <a:r>
              <a:rPr lang="en-GB" dirty="0" smtClean="0"/>
              <a:t> based detection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201"/>
            <a:ext cx="8229600" cy="604664"/>
          </a:xfrm>
        </p:spPr>
        <p:txBody>
          <a:bodyPr/>
          <a:lstStyle/>
          <a:p>
            <a:r>
              <a:rPr lang="en-GB" i="1" dirty="0" smtClean="0"/>
              <a:t>Process &gt; Filters &gt; Gaussian Blur 3D</a:t>
            </a:r>
            <a:r>
              <a:rPr lang="en-GB" dirty="0" smtClean="0"/>
              <a:t>…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 smtClean="0"/>
              <a:t>3D image segmentation and measurements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t="1" b="1942"/>
          <a:stretch/>
        </p:blipFill>
        <p:spPr>
          <a:xfrm>
            <a:off x="6888088" y="5013177"/>
            <a:ext cx="1650504" cy="135687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4072" y="2204864"/>
            <a:ext cx="3390535" cy="244827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3592" y="2204864"/>
            <a:ext cx="3705272" cy="420624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423592" y="6407122"/>
            <a:ext cx="34689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Image source: Elena </a:t>
            </a:r>
            <a:r>
              <a:rPr lang="en-GB" sz="1200" dirty="0" err="1"/>
              <a:t>Gromberg</a:t>
            </a:r>
            <a:r>
              <a:rPr lang="en-GB" sz="1200" dirty="0"/>
              <a:t>, Tanaka Group, CRTD</a:t>
            </a:r>
          </a:p>
        </p:txBody>
      </p:sp>
    </p:spTree>
    <p:extLst>
      <p:ext uri="{BB962C8B-B14F-4D97-AF65-F5344CB8AC3E}">
        <p14:creationId xmlns:p14="http://schemas.microsoft.com/office/powerpoint/2010/main" val="1044384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3592" y="2204864"/>
            <a:ext cx="3705272" cy="420624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8089" y="2780928"/>
            <a:ext cx="3390535" cy="24482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HMaxima</a:t>
            </a:r>
            <a:r>
              <a:rPr lang="en-GB" dirty="0" smtClean="0"/>
              <a:t> based detection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201"/>
            <a:ext cx="8291264" cy="604664"/>
          </a:xfrm>
        </p:spPr>
        <p:txBody>
          <a:bodyPr>
            <a:normAutofit/>
          </a:bodyPr>
          <a:lstStyle/>
          <a:p>
            <a:r>
              <a:rPr lang="en-GB" i="1" dirty="0" smtClean="0"/>
              <a:t>SCF &gt; </a:t>
            </a:r>
            <a:r>
              <a:rPr lang="en-GB" i="1" dirty="0" err="1" smtClean="0"/>
              <a:t>Labeling</a:t>
            </a:r>
            <a:r>
              <a:rPr lang="en-GB" i="1" dirty="0" smtClean="0"/>
              <a:t>&gt; </a:t>
            </a:r>
            <a:r>
              <a:rPr lang="en-GB" i="1" dirty="0" err="1" smtClean="0"/>
              <a:t>HMaxima</a:t>
            </a:r>
            <a:r>
              <a:rPr lang="en-GB" i="1" dirty="0" smtClean="0"/>
              <a:t> local maximum detection…</a:t>
            </a:r>
            <a:endParaRPr lang="en-GB" i="1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 smtClean="0"/>
              <a:t>3D image segmentation and measurements</a:t>
            </a:r>
            <a:endParaRPr lang="en-GB" dirty="0"/>
          </a:p>
        </p:txBody>
      </p:sp>
      <p:sp>
        <p:nvSpPr>
          <p:cNvPr id="22" name="TextBox 21"/>
          <p:cNvSpPr txBox="1"/>
          <p:nvPr/>
        </p:nvSpPr>
        <p:spPr>
          <a:xfrm>
            <a:off x="2423592" y="6407122"/>
            <a:ext cx="34689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Image source: Elena </a:t>
            </a:r>
            <a:r>
              <a:rPr lang="en-GB" sz="1200" dirty="0" err="1"/>
              <a:t>Gromberg</a:t>
            </a:r>
            <a:r>
              <a:rPr lang="en-GB" sz="1200" dirty="0"/>
              <a:t>, Tanaka Group, CRTD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9817" y="5301208"/>
            <a:ext cx="4454209" cy="1440160"/>
          </a:xfrm>
          <a:prstGeom prst="rect">
            <a:avLst/>
          </a:prstGeom>
        </p:spPr>
      </p:pic>
      <p:grpSp>
        <p:nvGrpSpPr>
          <p:cNvPr id="30" name="Group 29"/>
          <p:cNvGrpSpPr/>
          <p:nvPr/>
        </p:nvGrpSpPr>
        <p:grpSpPr>
          <a:xfrm>
            <a:off x="6744073" y="4221088"/>
            <a:ext cx="3384376" cy="1728192"/>
            <a:chOff x="5076056" y="3645024"/>
            <a:chExt cx="3384376" cy="1728192"/>
          </a:xfrm>
        </p:grpSpPr>
        <p:grpSp>
          <p:nvGrpSpPr>
            <p:cNvPr id="15" name="Group 14"/>
            <p:cNvGrpSpPr/>
            <p:nvPr/>
          </p:nvGrpSpPr>
          <p:grpSpPr>
            <a:xfrm flipH="1">
              <a:off x="5076056" y="3645024"/>
              <a:ext cx="3384376" cy="369332"/>
              <a:chOff x="-1494442" y="3501008"/>
              <a:chExt cx="4119254" cy="369332"/>
            </a:xfrm>
          </p:grpSpPr>
          <p:cxnSp>
            <p:nvCxnSpPr>
              <p:cNvPr id="16" name="Straight Connector 15"/>
              <p:cNvCxnSpPr/>
              <p:nvPr/>
            </p:nvCxnSpPr>
            <p:spPr>
              <a:xfrm>
                <a:off x="-1494442" y="3573016"/>
                <a:ext cx="3330137" cy="0"/>
              </a:xfrm>
              <a:prstGeom prst="line">
                <a:avLst/>
              </a:prstGeom>
              <a:ln>
                <a:solidFill>
                  <a:srgbClr val="3366FF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/>
              <p:nvPr/>
            </p:nvCxnSpPr>
            <p:spPr>
              <a:xfrm>
                <a:off x="-1494442" y="3861048"/>
                <a:ext cx="3330137" cy="0"/>
              </a:xfrm>
              <a:prstGeom prst="line">
                <a:avLst/>
              </a:prstGeom>
              <a:ln>
                <a:solidFill>
                  <a:srgbClr val="3366FF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Right Brace 17"/>
              <p:cNvSpPr/>
              <p:nvPr/>
            </p:nvSpPr>
            <p:spPr>
              <a:xfrm>
                <a:off x="1907704" y="3573016"/>
                <a:ext cx="216024" cy="288032"/>
              </a:xfrm>
              <a:prstGeom prst="rightBrace">
                <a:avLst/>
              </a:prstGeom>
              <a:ln>
                <a:solidFill>
                  <a:srgbClr val="3366FF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solidFill>
                    <a:srgbClr val="3366FF"/>
                  </a:solidFill>
                </a:endParaRP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2014923" y="3501008"/>
                <a:ext cx="609889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GB" dirty="0" err="1">
                    <a:solidFill>
                      <a:srgbClr val="3366FF"/>
                    </a:solidFill>
                  </a:rPr>
                  <a:t>t</a:t>
                </a:r>
                <a:r>
                  <a:rPr lang="en-GB" baseline="-25000" dirty="0" err="1">
                    <a:solidFill>
                      <a:srgbClr val="3366FF"/>
                    </a:solidFill>
                  </a:rPr>
                  <a:t>min</a:t>
                </a:r>
                <a:endParaRPr lang="en-GB" baseline="-25000" dirty="0">
                  <a:solidFill>
                    <a:srgbClr val="3366FF"/>
                  </a:solidFill>
                </a:endParaRPr>
              </a:p>
            </p:txBody>
          </p:sp>
        </p:grpSp>
        <p:cxnSp>
          <p:nvCxnSpPr>
            <p:cNvPr id="26" name="Straight Arrow Connector 25"/>
            <p:cNvCxnSpPr>
              <a:stCxn id="19" idx="2"/>
            </p:cNvCxnSpPr>
            <p:nvPr/>
          </p:nvCxnSpPr>
          <p:spPr>
            <a:xfrm>
              <a:off x="5326598" y="4014356"/>
              <a:ext cx="1189617" cy="1358860"/>
            </a:xfrm>
            <a:prstGeom prst="straightConnector1">
              <a:avLst/>
            </a:prstGeom>
            <a:ln>
              <a:solidFill>
                <a:srgbClr val="3366FF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/>
          <p:cNvGrpSpPr/>
          <p:nvPr/>
        </p:nvGrpSpPr>
        <p:grpSpPr>
          <a:xfrm>
            <a:off x="7536162" y="3717032"/>
            <a:ext cx="1625161" cy="2016224"/>
            <a:chOff x="5868144" y="3140968"/>
            <a:chExt cx="1625161" cy="2016224"/>
          </a:xfrm>
        </p:grpSpPr>
        <p:grpSp>
          <p:nvGrpSpPr>
            <p:cNvPr id="14" name="Group 13"/>
            <p:cNvGrpSpPr/>
            <p:nvPr/>
          </p:nvGrpSpPr>
          <p:grpSpPr>
            <a:xfrm>
              <a:off x="5868144" y="3140968"/>
              <a:ext cx="1625161" cy="369332"/>
              <a:chOff x="1043608" y="3429000"/>
              <a:chExt cx="1625161" cy="369332"/>
            </a:xfrm>
          </p:grpSpPr>
          <p:cxnSp>
            <p:nvCxnSpPr>
              <p:cNvPr id="10" name="Straight Connector 9"/>
              <p:cNvCxnSpPr/>
              <p:nvPr/>
            </p:nvCxnSpPr>
            <p:spPr>
              <a:xfrm>
                <a:off x="1043608" y="3573016"/>
                <a:ext cx="792088" cy="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/>
              <p:cNvCxnSpPr/>
              <p:nvPr/>
            </p:nvCxnSpPr>
            <p:spPr>
              <a:xfrm>
                <a:off x="1043608" y="3789040"/>
                <a:ext cx="792088" cy="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Right Brace 11"/>
              <p:cNvSpPr/>
              <p:nvPr/>
            </p:nvSpPr>
            <p:spPr>
              <a:xfrm>
                <a:off x="1907704" y="3573016"/>
                <a:ext cx="216024" cy="216024"/>
              </a:xfrm>
              <a:prstGeom prst="rightBrace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2123728" y="3429000"/>
                <a:ext cx="54504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 err="1">
                    <a:solidFill>
                      <a:srgbClr val="FF0000"/>
                    </a:solidFill>
                  </a:rPr>
                  <a:t>h</a:t>
                </a:r>
                <a:r>
                  <a:rPr lang="en-GB" baseline="-25000" dirty="0" err="1">
                    <a:solidFill>
                      <a:srgbClr val="FF0000"/>
                    </a:solidFill>
                  </a:rPr>
                  <a:t>min</a:t>
                </a:r>
                <a:endParaRPr lang="en-GB" baseline="-25000" dirty="0">
                  <a:solidFill>
                    <a:srgbClr val="FF0000"/>
                  </a:solidFill>
                </a:endParaRPr>
              </a:p>
            </p:txBody>
          </p:sp>
        </p:grpSp>
        <p:cxnSp>
          <p:nvCxnSpPr>
            <p:cNvPr id="24" name="Straight Arrow Connector 23"/>
            <p:cNvCxnSpPr/>
            <p:nvPr/>
          </p:nvCxnSpPr>
          <p:spPr>
            <a:xfrm flipH="1">
              <a:off x="6516215" y="3501008"/>
              <a:ext cx="720080" cy="1656184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18607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Postprocessing</a:t>
            </a:r>
            <a:r>
              <a:rPr lang="en-GB" dirty="0" smtClean="0"/>
              <a:t> using watershed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201"/>
            <a:ext cx="8229600" cy="604664"/>
          </a:xfrm>
        </p:spPr>
        <p:txBody>
          <a:bodyPr/>
          <a:lstStyle/>
          <a:p>
            <a:r>
              <a:rPr lang="en-GB" i="1" dirty="0" smtClean="0"/>
              <a:t>SCF &gt; </a:t>
            </a:r>
            <a:r>
              <a:rPr lang="en-GB" i="1" dirty="0" err="1" smtClean="0"/>
              <a:t>Labeling</a:t>
            </a:r>
            <a:r>
              <a:rPr lang="en-GB" i="1" dirty="0" smtClean="0"/>
              <a:t> &gt; Watershed…</a:t>
            </a:r>
          </a:p>
          <a:p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 smtClean="0"/>
              <a:t>3D image segmentation and measurements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9896" y="2852937"/>
            <a:ext cx="2648992" cy="164445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1584" y="2060848"/>
            <a:ext cx="2246960" cy="247641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1624" y="4149081"/>
            <a:ext cx="2232248" cy="246450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84233" y="2420888"/>
            <a:ext cx="2205039" cy="2420888"/>
          </a:xfrm>
          <a:prstGeom prst="rect">
            <a:avLst/>
          </a:prstGeom>
        </p:spPr>
      </p:pic>
      <p:cxnSp>
        <p:nvCxnSpPr>
          <p:cNvPr id="19" name="Straight Arrow Connector 18"/>
          <p:cNvCxnSpPr/>
          <p:nvPr/>
        </p:nvCxnSpPr>
        <p:spPr>
          <a:xfrm>
            <a:off x="4583832" y="2636912"/>
            <a:ext cx="1800200" cy="50405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4943872" y="3501008"/>
            <a:ext cx="1512168" cy="136815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6991278" y="5934670"/>
            <a:ext cx="36767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Hint: If it’s not displayed correctly, just open the </a:t>
            </a:r>
            <a:r>
              <a:rPr lang="en-GB" i="1" dirty="0"/>
              <a:t>Image &gt; Adjust &gt; Brightness/Contrast </a:t>
            </a:r>
            <a:r>
              <a:rPr lang="en-GB" dirty="0"/>
              <a:t>dialog</a:t>
            </a:r>
          </a:p>
        </p:txBody>
      </p:sp>
    </p:spTree>
    <p:extLst>
      <p:ext uri="{BB962C8B-B14F-4D97-AF65-F5344CB8AC3E}">
        <p14:creationId xmlns:p14="http://schemas.microsoft.com/office/powerpoint/2010/main" val="1016461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6464" y="2632206"/>
            <a:ext cx="2066126" cy="382913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Volume manager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200"/>
            <a:ext cx="8229600" cy="1331464"/>
          </a:xfrm>
        </p:spPr>
        <p:txBody>
          <a:bodyPr>
            <a:normAutofit fontScale="70000" lnSpcReduction="20000"/>
          </a:bodyPr>
          <a:lstStyle/>
          <a:p>
            <a:r>
              <a:rPr lang="en-GB" dirty="0" smtClean="0"/>
              <a:t>Fiji menu: SCF &gt; Segmentation &gt; Volume manager</a:t>
            </a:r>
          </a:p>
          <a:p>
            <a:r>
              <a:rPr lang="en-GB" dirty="0" smtClean="0"/>
              <a:t>Select the label map</a:t>
            </a:r>
          </a:p>
          <a:p>
            <a:r>
              <a:rPr lang="en-GB" dirty="0" smtClean="0"/>
              <a:t>Volume manager menu: File &gt; Import &gt; Import labelmap</a:t>
            </a:r>
          </a:p>
          <a:p>
            <a:r>
              <a:rPr lang="en-GB" dirty="0" smtClean="0"/>
              <a:t>Switch back to original image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 smtClean="0"/>
              <a:t>3D image segmentation and measurements</a:t>
            </a:r>
          </a:p>
          <a:p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5050" y="2638318"/>
            <a:ext cx="2066126" cy="381249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2652" y="3132570"/>
            <a:ext cx="3019550" cy="332150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5050" y="2643804"/>
            <a:ext cx="2066126" cy="380118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51238" y="3139841"/>
            <a:ext cx="3019550" cy="3321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989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Reslicing resulting label maps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91544" y="1412776"/>
            <a:ext cx="8229600" cy="904635"/>
          </a:xfrm>
        </p:spPr>
        <p:txBody>
          <a:bodyPr>
            <a:normAutofit fontScale="70000" lnSpcReduction="20000"/>
          </a:bodyPr>
          <a:lstStyle/>
          <a:p>
            <a:r>
              <a:rPr lang="en-GB" dirty="0" smtClean="0"/>
              <a:t>Check the resulting label maps properly – the Gaussian and </a:t>
            </a:r>
            <a:r>
              <a:rPr lang="en-GB" dirty="0" err="1" smtClean="0"/>
              <a:t>HMaxima</a:t>
            </a:r>
            <a:r>
              <a:rPr lang="en-GB" dirty="0" smtClean="0"/>
              <a:t> parameters may be improvable!</a:t>
            </a:r>
          </a:p>
          <a:p>
            <a:r>
              <a:rPr lang="en-GB" dirty="0" smtClean="0"/>
              <a:t>Use 3D visualisation if needed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 smtClean="0"/>
              <a:t>3D image segmentation and measurements</a:t>
            </a:r>
            <a:endParaRPr lang="en-GB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5381" y="2582019"/>
            <a:ext cx="3127109" cy="321828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0216" y="2582019"/>
            <a:ext cx="1472196" cy="308180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2587" y="2582018"/>
            <a:ext cx="3156818" cy="3084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581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Exercise		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201"/>
            <a:ext cx="5518617" cy="4525963"/>
          </a:xfrm>
        </p:spPr>
        <p:txBody>
          <a:bodyPr>
            <a:normAutofit/>
          </a:bodyPr>
          <a:lstStyle/>
          <a:p>
            <a:r>
              <a:rPr lang="en-GB" dirty="0" smtClean="0"/>
              <a:t>Open “test_12h_0.1x0.1x0.25.tif”</a:t>
            </a:r>
          </a:p>
          <a:p>
            <a:r>
              <a:rPr lang="en-GB" dirty="0" smtClean="0"/>
              <a:t>Try to segment the given data set properly.</a:t>
            </a:r>
          </a:p>
          <a:p>
            <a:r>
              <a:rPr lang="en-GB" dirty="0" smtClean="0"/>
              <a:t>How many cells can you differentiate in the green channel?</a:t>
            </a:r>
          </a:p>
          <a:p>
            <a:endParaRPr lang="en-GB" dirty="0" smtClean="0"/>
          </a:p>
          <a:p>
            <a:r>
              <a:rPr lang="en-GB" dirty="0" smtClean="0"/>
              <a:t>How did you configure </a:t>
            </a:r>
            <a:r>
              <a:rPr lang="en-GB" dirty="0" err="1" smtClean="0"/>
              <a:t>HMaxima</a:t>
            </a:r>
            <a:r>
              <a:rPr lang="en-GB" dirty="0" smtClean="0"/>
              <a:t> to get this number?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 smtClean="0"/>
              <a:t>3D image segmentation and measurements</a:t>
            </a:r>
          </a:p>
          <a:p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12346826" y="2447286"/>
            <a:ext cx="935341" cy="134717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16?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8181" y="1429516"/>
            <a:ext cx="2246960" cy="247641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4908" y="4197209"/>
            <a:ext cx="2246960" cy="2445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079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Overview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01174" y="1600201"/>
            <a:ext cx="9481225" cy="4525963"/>
          </a:xfrm>
        </p:spPr>
        <p:txBody>
          <a:bodyPr>
            <a:normAutofit fontScale="85000" lnSpcReduction="20000"/>
          </a:bodyPr>
          <a:lstStyle/>
          <a:p>
            <a:r>
              <a:rPr lang="en-GB" b="1" dirty="0" smtClean="0"/>
              <a:t>Filtering in 3D</a:t>
            </a:r>
          </a:p>
          <a:p>
            <a:pPr lvl="1"/>
            <a:r>
              <a:rPr lang="en-GB" b="1" dirty="0" smtClean="0"/>
              <a:t>Gaussian blur</a:t>
            </a:r>
          </a:p>
          <a:p>
            <a:r>
              <a:rPr lang="en-GB" dirty="0" smtClean="0"/>
              <a:t>Segmentation in Fiji</a:t>
            </a:r>
          </a:p>
          <a:p>
            <a:pPr lvl="1"/>
            <a:r>
              <a:rPr lang="en-GB" dirty="0" err="1" smtClean="0"/>
              <a:t>HMaxima</a:t>
            </a:r>
            <a:endParaRPr lang="en-GB" dirty="0" smtClean="0"/>
          </a:p>
          <a:p>
            <a:pPr lvl="1"/>
            <a:r>
              <a:rPr lang="en-GB" dirty="0" smtClean="0"/>
              <a:t>Watershed</a:t>
            </a:r>
          </a:p>
          <a:p>
            <a:pPr lvl="1"/>
            <a:r>
              <a:rPr lang="en-GB" dirty="0" smtClean="0"/>
              <a:t>Volume manager</a:t>
            </a:r>
          </a:p>
          <a:p>
            <a:pPr lvl="1"/>
            <a:r>
              <a:rPr lang="en-GB" dirty="0" smtClean="0"/>
              <a:t>Exercise</a:t>
            </a:r>
          </a:p>
          <a:p>
            <a:r>
              <a:rPr lang="en-GB" dirty="0" smtClean="0"/>
              <a:t>Segmentation in </a:t>
            </a:r>
            <a:r>
              <a:rPr lang="en-GB" dirty="0" err="1" smtClean="0"/>
              <a:t>Imaris</a:t>
            </a:r>
            <a:endParaRPr lang="en-GB" dirty="0" smtClean="0"/>
          </a:p>
          <a:p>
            <a:pPr lvl="1"/>
            <a:r>
              <a:rPr lang="en-GB" dirty="0" smtClean="0"/>
              <a:t>Demo</a:t>
            </a:r>
          </a:p>
          <a:p>
            <a:r>
              <a:rPr lang="en-GB" dirty="0" smtClean="0"/>
              <a:t>Measurements in Fiji</a:t>
            </a:r>
          </a:p>
          <a:p>
            <a:pPr lvl="1"/>
            <a:r>
              <a:rPr lang="en-GB" dirty="0" smtClean="0"/>
              <a:t>Label analyser</a:t>
            </a:r>
          </a:p>
          <a:p>
            <a:pPr lvl="1"/>
            <a:r>
              <a:rPr lang="en-GB" dirty="0" smtClean="0"/>
              <a:t>Constraint label maps</a:t>
            </a:r>
          </a:p>
          <a:p>
            <a:r>
              <a:rPr lang="en-GB" dirty="0" smtClean="0"/>
              <a:t>Exercise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 smtClean="0"/>
              <a:t>3D image segmentation and measurements</a:t>
            </a:r>
          </a:p>
          <a:p>
            <a:endParaRPr lang="en-GB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0113" y="1062425"/>
            <a:ext cx="1174151" cy="141076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85240" y="1315513"/>
            <a:ext cx="1178615" cy="141076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5"/>
          <a:srcRect l="41842" t="46435" r="6294" b="4931"/>
          <a:stretch/>
        </p:blipFill>
        <p:spPr>
          <a:xfrm>
            <a:off x="6125816" y="4697411"/>
            <a:ext cx="1734297" cy="901771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 rot="16200000">
            <a:off x="7576899" y="4974982"/>
            <a:ext cx="901771" cy="346630"/>
            <a:chOff x="9389014" y="2918141"/>
            <a:chExt cx="2487151" cy="416300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389014" y="3249365"/>
              <a:ext cx="2487151" cy="85076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 rot="5400000">
              <a:off x="9494118" y="2890939"/>
              <a:ext cx="394508" cy="4924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smtClean="0"/>
                <a:t>0</a:t>
              </a:r>
              <a:endParaRPr lang="en-GB" sz="1000"/>
            </a:p>
          </p:txBody>
        </p:sp>
        <p:sp>
          <p:nvSpPr>
            <p:cNvPr id="17" name="TextBox 16"/>
            <p:cNvSpPr txBox="1"/>
            <p:nvPr/>
          </p:nvSpPr>
          <p:spPr>
            <a:xfrm rot="5400000">
              <a:off x="11432662" y="2869148"/>
              <a:ext cx="394508" cy="4924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 smtClean="0"/>
                <a:t>11</a:t>
              </a:r>
              <a:endParaRPr lang="en-GB" sz="1000" dirty="0"/>
            </a:p>
          </p:txBody>
        </p:sp>
      </p:grpSp>
      <p:pic>
        <p:nvPicPr>
          <p:cNvPr id="18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95919" y="3561262"/>
            <a:ext cx="1638345" cy="94985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80767" y="4693227"/>
            <a:ext cx="2644951" cy="1980402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19855" y="2297843"/>
            <a:ext cx="1358954" cy="1327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906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Demo: 3D Segmentation in </a:t>
            </a:r>
            <a:r>
              <a:rPr lang="en-GB" dirty="0" err="1" smtClean="0"/>
              <a:t>Imaris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 smtClean="0"/>
              <a:t>3D image segmentation and measurements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7711" y="1332034"/>
            <a:ext cx="8871746" cy="51435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677711" y="2318735"/>
            <a:ext cx="887174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0" dirty="0" smtClean="0">
                <a:solidFill>
                  <a:schemeClr val="bg1"/>
                </a:solidFill>
              </a:rPr>
              <a:t>Demo</a:t>
            </a:r>
            <a:endParaRPr lang="en-GB" sz="16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525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Demo: 3D Segmentation in </a:t>
            </a:r>
            <a:r>
              <a:rPr lang="en-GB" dirty="0" err="1"/>
              <a:t>Imaris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510701"/>
          </a:xfrm>
        </p:spPr>
        <p:txBody>
          <a:bodyPr>
            <a:normAutofit lnSpcReduction="10000"/>
          </a:bodyPr>
          <a:lstStyle/>
          <a:p>
            <a:r>
              <a:rPr lang="en-GB" dirty="0" smtClean="0"/>
              <a:t>Open a data set from the Arena or by </a:t>
            </a:r>
            <a:r>
              <a:rPr lang="en-GB" dirty="0" err="1"/>
              <a:t>d</a:t>
            </a:r>
            <a:r>
              <a:rPr lang="en-GB" dirty="0" err="1" smtClean="0"/>
              <a:t>rag&amp;drop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3D image segmentation and </a:t>
            </a:r>
            <a:r>
              <a:rPr lang="en-GB" dirty="0" smtClean="0"/>
              <a:t>measurements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5454" y="2110902"/>
            <a:ext cx="8080523" cy="4684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458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Demo: 3D Segmentation in </a:t>
            </a:r>
            <a:r>
              <a:rPr lang="en-GB" dirty="0" err="1"/>
              <a:t>Imaris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8511" y="1498060"/>
            <a:ext cx="3806757" cy="4742233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dirty="0" smtClean="0"/>
              <a:t>Create a new Surface and follow the instructions in the bottom left corner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 smtClean="0"/>
              <a:t>Select the channel where the objects are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 smtClean="0"/>
              <a:t>Switch to          view and measure the diameter of one object. 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 smtClean="0"/>
              <a:t>Enter that value as seed points diameter 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3D image segmentation and </a:t>
            </a:r>
            <a:r>
              <a:rPr lang="en-GB" dirty="0" smtClean="0"/>
              <a:t>measurements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5268" y="1561289"/>
            <a:ext cx="1550070" cy="467900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7851" y="1561289"/>
            <a:ext cx="1551687" cy="467900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2051" y="1561289"/>
            <a:ext cx="1556475" cy="467900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/>
          <a:srcRect t="26309"/>
          <a:stretch/>
        </p:blipFill>
        <p:spPr>
          <a:xfrm>
            <a:off x="2563199" y="3764604"/>
            <a:ext cx="536876" cy="44958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/>
          <a:srcRect r="57147"/>
          <a:stretch/>
        </p:blipFill>
        <p:spPr>
          <a:xfrm>
            <a:off x="9721039" y="1561289"/>
            <a:ext cx="1572774" cy="4679004"/>
          </a:xfrm>
          <a:prstGeom prst="rect">
            <a:avLst/>
          </a:prstGeom>
        </p:spPr>
      </p:pic>
      <p:sp>
        <p:nvSpPr>
          <p:cNvPr id="10" name="Oval 9"/>
          <p:cNvSpPr/>
          <p:nvPr/>
        </p:nvSpPr>
        <p:spPr>
          <a:xfrm>
            <a:off x="4756826" y="1964987"/>
            <a:ext cx="294304" cy="299979"/>
          </a:xfrm>
          <a:prstGeom prst="ellipse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71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Demo: 3D Segmentation in </a:t>
            </a:r>
            <a:r>
              <a:rPr lang="en-GB" dirty="0" err="1"/>
              <a:t>Imaris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2"/>
            <a:ext cx="10972800" cy="549612"/>
          </a:xfrm>
        </p:spPr>
        <p:txBody>
          <a:bodyPr/>
          <a:lstStyle/>
          <a:p>
            <a:r>
              <a:rPr lang="en-GB" dirty="0" smtClean="0"/>
              <a:t>Filter the detected spots </a:t>
            </a:r>
            <a:r>
              <a:rPr lang="en-GB" smtClean="0"/>
              <a:t>by quality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3D image segmentation and </a:t>
            </a:r>
            <a:r>
              <a:rPr lang="en-GB" dirty="0" smtClean="0"/>
              <a:t>measurements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34042"/>
          <a:stretch/>
        </p:blipFill>
        <p:spPr>
          <a:xfrm>
            <a:off x="609600" y="2149814"/>
            <a:ext cx="5394960" cy="45233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t="34042"/>
          <a:stretch/>
        </p:blipFill>
        <p:spPr>
          <a:xfrm>
            <a:off x="6201332" y="2149814"/>
            <a:ext cx="5407540" cy="4523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551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Demo: 3D Segmentation in </a:t>
            </a:r>
            <a:r>
              <a:rPr lang="en-GB" dirty="0" err="1"/>
              <a:t>Imaris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Filter surfaces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3D image segmentation and </a:t>
            </a:r>
            <a:r>
              <a:rPr lang="en-GB" dirty="0" smtClean="0"/>
              <a:t>measurements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34964"/>
          <a:stretch/>
        </p:blipFill>
        <p:spPr>
          <a:xfrm>
            <a:off x="1040859" y="2154662"/>
            <a:ext cx="6590714" cy="4460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695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Demo: 3D Segmentation in </a:t>
            </a:r>
            <a:r>
              <a:rPr lang="en-GB" dirty="0" err="1"/>
              <a:t>Imaris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Switch to </a:t>
            </a:r>
            <a:r>
              <a:rPr lang="en-GB" dirty="0" err="1" smtClean="0"/>
              <a:t>statistcs</a:t>
            </a:r>
            <a:r>
              <a:rPr lang="en-GB" dirty="0" smtClean="0"/>
              <a:t> view and inspect the individual objects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3D image segmentation and </a:t>
            </a:r>
            <a:r>
              <a:rPr lang="en-GB" dirty="0" smtClean="0"/>
              <a:t>measurements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t="31418" r="8771"/>
          <a:stretch/>
        </p:blipFill>
        <p:spPr>
          <a:xfrm>
            <a:off x="525293" y="2154662"/>
            <a:ext cx="5749047" cy="470333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t="31418" r="10015"/>
          <a:stretch/>
        </p:blipFill>
        <p:spPr>
          <a:xfrm>
            <a:off x="6426346" y="2154662"/>
            <a:ext cx="5765654" cy="4703337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7858897" y="3225112"/>
            <a:ext cx="358346" cy="333633"/>
          </a:xfrm>
          <a:prstGeom prst="ellipse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541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Overview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01174" y="1600201"/>
            <a:ext cx="9481225" cy="4525963"/>
          </a:xfrm>
        </p:spPr>
        <p:txBody>
          <a:bodyPr>
            <a:normAutofit fontScale="85000" lnSpcReduction="20000"/>
          </a:bodyPr>
          <a:lstStyle/>
          <a:p>
            <a:r>
              <a:rPr lang="en-GB" dirty="0" smtClean="0"/>
              <a:t>Filtering in 3D</a:t>
            </a:r>
          </a:p>
          <a:p>
            <a:pPr lvl="1"/>
            <a:r>
              <a:rPr lang="en-GB" dirty="0" smtClean="0"/>
              <a:t>Gaussian blur</a:t>
            </a:r>
          </a:p>
          <a:p>
            <a:r>
              <a:rPr lang="en-GB" dirty="0" smtClean="0"/>
              <a:t>Segmentation in Fiji</a:t>
            </a:r>
          </a:p>
          <a:p>
            <a:pPr lvl="1"/>
            <a:r>
              <a:rPr lang="en-GB" dirty="0" err="1" smtClean="0"/>
              <a:t>HMaxima</a:t>
            </a:r>
            <a:endParaRPr lang="en-GB" dirty="0" smtClean="0"/>
          </a:p>
          <a:p>
            <a:pPr lvl="1"/>
            <a:r>
              <a:rPr lang="en-GB" dirty="0" smtClean="0"/>
              <a:t>Watershed</a:t>
            </a:r>
          </a:p>
          <a:p>
            <a:pPr lvl="1"/>
            <a:r>
              <a:rPr lang="en-GB" dirty="0" smtClean="0"/>
              <a:t>Volume manager</a:t>
            </a:r>
          </a:p>
          <a:p>
            <a:pPr lvl="1"/>
            <a:r>
              <a:rPr lang="en-GB" dirty="0" smtClean="0"/>
              <a:t>Exercise</a:t>
            </a:r>
          </a:p>
          <a:p>
            <a:r>
              <a:rPr lang="en-GB" dirty="0" smtClean="0"/>
              <a:t>Segmentation in </a:t>
            </a:r>
            <a:r>
              <a:rPr lang="en-GB" dirty="0" err="1" smtClean="0"/>
              <a:t>Imaris</a:t>
            </a:r>
            <a:endParaRPr lang="en-GB" dirty="0" smtClean="0"/>
          </a:p>
          <a:p>
            <a:pPr lvl="1"/>
            <a:r>
              <a:rPr lang="en-GB" dirty="0" smtClean="0"/>
              <a:t>Demo</a:t>
            </a:r>
          </a:p>
          <a:p>
            <a:r>
              <a:rPr lang="en-GB" b="1" dirty="0" smtClean="0"/>
              <a:t>Measurements in Fiji</a:t>
            </a:r>
          </a:p>
          <a:p>
            <a:pPr lvl="1"/>
            <a:r>
              <a:rPr lang="en-GB" b="1" dirty="0" smtClean="0"/>
              <a:t>Label analyser</a:t>
            </a:r>
          </a:p>
          <a:p>
            <a:pPr lvl="1"/>
            <a:r>
              <a:rPr lang="en-GB" b="1" dirty="0" smtClean="0"/>
              <a:t>Constraint label maps</a:t>
            </a:r>
          </a:p>
          <a:p>
            <a:r>
              <a:rPr lang="en-GB" dirty="0" smtClean="0"/>
              <a:t>Exercise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 smtClean="0"/>
              <a:t>3D image segmentation and measurements</a:t>
            </a:r>
          </a:p>
          <a:p>
            <a:endParaRPr lang="en-GB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0113" y="1062425"/>
            <a:ext cx="1174151" cy="141076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85240" y="1315513"/>
            <a:ext cx="1178615" cy="141076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5"/>
          <a:srcRect l="41842" t="46435" r="6294" b="4931"/>
          <a:stretch/>
        </p:blipFill>
        <p:spPr>
          <a:xfrm>
            <a:off x="6125816" y="4697411"/>
            <a:ext cx="1734297" cy="901771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 rot="16200000">
            <a:off x="7576899" y="4974982"/>
            <a:ext cx="901771" cy="346630"/>
            <a:chOff x="9389014" y="2918141"/>
            <a:chExt cx="2487151" cy="416300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389014" y="3249365"/>
              <a:ext cx="2487151" cy="85076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 rot="5400000">
              <a:off x="9494118" y="2890939"/>
              <a:ext cx="394508" cy="4924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smtClean="0"/>
                <a:t>0</a:t>
              </a:r>
              <a:endParaRPr lang="en-GB" sz="1000"/>
            </a:p>
          </p:txBody>
        </p:sp>
        <p:sp>
          <p:nvSpPr>
            <p:cNvPr id="17" name="TextBox 16"/>
            <p:cNvSpPr txBox="1"/>
            <p:nvPr/>
          </p:nvSpPr>
          <p:spPr>
            <a:xfrm rot="5400000">
              <a:off x="11432662" y="2869148"/>
              <a:ext cx="394508" cy="4924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 smtClean="0"/>
                <a:t>11</a:t>
              </a:r>
              <a:endParaRPr lang="en-GB" sz="1000" dirty="0"/>
            </a:p>
          </p:txBody>
        </p:sp>
      </p:grpSp>
      <p:pic>
        <p:nvPicPr>
          <p:cNvPr id="18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95919" y="3561262"/>
            <a:ext cx="1638345" cy="94985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80767" y="4693227"/>
            <a:ext cx="2644951" cy="1980402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19855" y="2297843"/>
            <a:ext cx="1358954" cy="1327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894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Measurements in 3D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41143"/>
            <a:ext cx="8229600" cy="4868839"/>
          </a:xfrm>
        </p:spPr>
        <p:txBody>
          <a:bodyPr>
            <a:normAutofit/>
          </a:bodyPr>
          <a:lstStyle/>
          <a:p>
            <a:r>
              <a:rPr lang="en-GB" dirty="0" smtClean="0"/>
              <a:t>Obviously, some measurements in 2D and 3D differ:</a:t>
            </a:r>
          </a:p>
          <a:p>
            <a:pPr lvl="1"/>
            <a:r>
              <a:rPr lang="en-GB" dirty="0" smtClean="0"/>
              <a:t>Area → Volume,</a:t>
            </a:r>
          </a:p>
          <a:p>
            <a:pPr lvl="1"/>
            <a:r>
              <a:rPr lang="en-GB" dirty="0" smtClean="0"/>
              <a:t>Circularity → Sphericity,</a:t>
            </a:r>
          </a:p>
          <a:p>
            <a:pPr lvl="1"/>
            <a:r>
              <a:rPr lang="en-GB" dirty="0" smtClean="0"/>
              <a:t>Perimeter length → Surface area</a:t>
            </a:r>
          </a:p>
          <a:p>
            <a:r>
              <a:rPr lang="en-GB" dirty="0" smtClean="0"/>
              <a:t>Many others are in principle identical</a:t>
            </a:r>
          </a:p>
          <a:p>
            <a:pPr lvl="1"/>
            <a:r>
              <a:rPr lang="en-GB" dirty="0" smtClean="0"/>
              <a:t>Mean average signal...</a:t>
            </a:r>
          </a:p>
          <a:p>
            <a:pPr lvl="1"/>
            <a:r>
              <a:rPr lang="en-GB" dirty="0" smtClean="0"/>
              <a:t>Minimum/maximum signal,</a:t>
            </a:r>
          </a:p>
          <a:p>
            <a:pPr lvl="1"/>
            <a:r>
              <a:rPr lang="en-GB" dirty="0" smtClean="0"/>
              <a:t>...</a:t>
            </a:r>
          </a:p>
          <a:p>
            <a:r>
              <a:rPr lang="en-GB" dirty="0" smtClean="0"/>
              <a:t>Again, tools may be called and work differently:</a:t>
            </a:r>
          </a:p>
          <a:p>
            <a:pPr lvl="1"/>
            <a:r>
              <a:rPr lang="en-GB" dirty="0" smtClean="0"/>
              <a:t>Particle analyser → Label analyser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 smtClean="0"/>
              <a:t>3D image segmentation and measurements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15889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Label analyser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201"/>
            <a:ext cx="8229600" cy="640080"/>
          </a:xfrm>
        </p:spPr>
        <p:txBody>
          <a:bodyPr/>
          <a:lstStyle/>
          <a:p>
            <a:r>
              <a:rPr lang="en-GB" dirty="0" smtClean="0"/>
              <a:t>SCF &gt; </a:t>
            </a:r>
            <a:r>
              <a:rPr lang="en-GB" dirty="0" err="1" smtClean="0"/>
              <a:t>Labeling</a:t>
            </a:r>
            <a:r>
              <a:rPr lang="en-GB" dirty="0" smtClean="0"/>
              <a:t> &gt; Label Analyser (2D, 3D)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 smtClean="0"/>
              <a:t>3D image segmentation and measurements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9560" y="2200430"/>
            <a:ext cx="3344310" cy="406094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2376" y="2190817"/>
            <a:ext cx="2824213" cy="300980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1200" y="2200430"/>
            <a:ext cx="1781612" cy="195634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81200" y="4297476"/>
            <a:ext cx="1781612" cy="1963901"/>
          </a:xfrm>
          <a:prstGeom prst="rect">
            <a:avLst/>
          </a:prstGeom>
        </p:spPr>
      </p:pic>
      <p:cxnSp>
        <p:nvCxnSpPr>
          <p:cNvPr id="11" name="Straight Arrow Connector 10"/>
          <p:cNvCxnSpPr>
            <a:stCxn id="8" idx="3"/>
          </p:cNvCxnSpPr>
          <p:nvPr/>
        </p:nvCxnSpPr>
        <p:spPr>
          <a:xfrm flipV="1">
            <a:off x="3762812" y="2534857"/>
            <a:ext cx="2043628" cy="64374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9" idx="3"/>
          </p:cNvCxnSpPr>
          <p:nvPr/>
        </p:nvCxnSpPr>
        <p:spPr>
          <a:xfrm flipV="1">
            <a:off x="3762812" y="2804160"/>
            <a:ext cx="2043628" cy="247526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5787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Label analyser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201"/>
            <a:ext cx="8229600" cy="640080"/>
          </a:xfrm>
        </p:spPr>
        <p:txBody>
          <a:bodyPr/>
          <a:lstStyle/>
          <a:p>
            <a:r>
              <a:rPr lang="en-GB" dirty="0" smtClean="0"/>
              <a:t>SCF &gt; </a:t>
            </a:r>
            <a:r>
              <a:rPr lang="en-GB" dirty="0" err="1" smtClean="0"/>
              <a:t>Labeling</a:t>
            </a:r>
            <a:r>
              <a:rPr lang="en-GB" dirty="0" smtClean="0"/>
              <a:t> &gt; Label Analyser (2D, 3D)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 smtClean="0"/>
              <a:t>3D image segmentation and measurements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2200430"/>
            <a:ext cx="1781612" cy="195634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0" y="4297476"/>
            <a:ext cx="1781612" cy="196390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9417" y="2200224"/>
            <a:ext cx="3343271" cy="406115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59292" y="2206058"/>
            <a:ext cx="2918459" cy="320414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59292" y="3196672"/>
            <a:ext cx="2918459" cy="322211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98601" y="2215337"/>
            <a:ext cx="3302925" cy="3997213"/>
          </a:xfrm>
          <a:prstGeom prst="rect">
            <a:avLst/>
          </a:prstGeom>
        </p:spPr>
      </p:pic>
      <p:cxnSp>
        <p:nvCxnSpPr>
          <p:cNvPr id="17" name="Straight Arrow Connector 16"/>
          <p:cNvCxnSpPr/>
          <p:nvPr/>
        </p:nvCxnSpPr>
        <p:spPr>
          <a:xfrm flipV="1">
            <a:off x="3762812" y="2529841"/>
            <a:ext cx="1997908" cy="6487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3762812" y="2804160"/>
            <a:ext cx="2043628" cy="247526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387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Introduction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201"/>
            <a:ext cx="8229600" cy="4789025"/>
          </a:xfrm>
        </p:spPr>
        <p:txBody>
          <a:bodyPr>
            <a:normAutofit/>
          </a:bodyPr>
          <a:lstStyle/>
          <a:p>
            <a:r>
              <a:rPr lang="en-GB" dirty="0" smtClean="0"/>
              <a:t>Algorithms for 3D image segmentation are mostly the same like in 2D processing.</a:t>
            </a:r>
          </a:p>
          <a:p>
            <a:pPr lvl="1"/>
            <a:r>
              <a:rPr lang="en-GB" dirty="0" smtClean="0"/>
              <a:t>Filters (Gaussian blur, image subtraction,...)</a:t>
            </a:r>
          </a:p>
          <a:p>
            <a:pPr lvl="1"/>
            <a:r>
              <a:rPr lang="en-GB" dirty="0" smtClean="0"/>
              <a:t>Segmentation (thresholding, watershed, ...)</a:t>
            </a:r>
          </a:p>
          <a:p>
            <a:pPr lvl="1"/>
            <a:r>
              <a:rPr lang="en-GB" dirty="0" smtClean="0"/>
              <a:t>Measurements (area → volume, circularity → sphericity)</a:t>
            </a:r>
          </a:p>
          <a:p>
            <a:r>
              <a:rPr lang="en-GB" dirty="0" smtClean="0"/>
              <a:t>However, </a:t>
            </a:r>
          </a:p>
          <a:p>
            <a:pPr lvl="1"/>
            <a:r>
              <a:rPr lang="en-GB" dirty="0" smtClean="0"/>
              <a:t>configuration may be more complicated (Anisotropy),</a:t>
            </a:r>
          </a:p>
          <a:p>
            <a:pPr lvl="1"/>
            <a:r>
              <a:rPr lang="en-GB" dirty="0" smtClean="0"/>
              <a:t>the 3D tools may have different names in Fiji menus,</a:t>
            </a:r>
          </a:p>
          <a:p>
            <a:pPr lvl="1"/>
            <a:r>
              <a:rPr lang="en-GB" dirty="0" smtClean="0"/>
              <a:t>3D processing takes more time and </a:t>
            </a:r>
          </a:p>
          <a:p>
            <a:pPr lvl="1"/>
            <a:r>
              <a:rPr lang="en-GB" dirty="0" smtClean="0"/>
              <a:t>consumes more memory.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 smtClean="0"/>
              <a:t>3D image segmentation and measurements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42625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Constraint label map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1553986"/>
          </a:xfrm>
        </p:spPr>
        <p:txBody>
          <a:bodyPr>
            <a:normAutofit/>
          </a:bodyPr>
          <a:lstStyle/>
          <a:p>
            <a:r>
              <a:rPr lang="en-GB" dirty="0" smtClean="0"/>
              <a:t>Typical pipeline extended by:</a:t>
            </a:r>
          </a:p>
          <a:p>
            <a:r>
              <a:rPr lang="en-GB" dirty="0" smtClean="0"/>
              <a:t>Constraint or filter resulting object detection/segmentation</a:t>
            </a:r>
          </a:p>
          <a:p>
            <a:pPr lvl="1"/>
            <a:r>
              <a:rPr lang="en-GB" dirty="0" smtClean="0"/>
              <a:t>By measuring object properties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3D image segmentation and measurements</a:t>
            </a:r>
          </a:p>
          <a:p>
            <a:endParaRPr lang="en-GB" dirty="0"/>
          </a:p>
        </p:txBody>
      </p:sp>
      <p:sp>
        <p:nvSpPr>
          <p:cNvPr id="7" name="Rectangle 6"/>
          <p:cNvSpPr/>
          <p:nvPr/>
        </p:nvSpPr>
        <p:spPr>
          <a:xfrm>
            <a:off x="609600" y="3708648"/>
            <a:ext cx="1610437" cy="1228298"/>
          </a:xfrm>
          <a:prstGeom prst="rect">
            <a:avLst/>
          </a:prstGeom>
          <a:solidFill>
            <a:schemeClr val="accent1">
              <a:alpha val="27000"/>
            </a:schemeClr>
          </a:solidFill>
          <a:ln>
            <a:solidFill>
              <a:schemeClr val="accent1">
                <a:shade val="50000"/>
                <a:alpha val="22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Detect</a:t>
            </a:r>
            <a:endParaRPr lang="en-GB" dirty="0"/>
          </a:p>
        </p:txBody>
      </p:sp>
      <p:sp>
        <p:nvSpPr>
          <p:cNvPr id="8" name="Rectangle 7"/>
          <p:cNvSpPr/>
          <p:nvPr/>
        </p:nvSpPr>
        <p:spPr>
          <a:xfrm>
            <a:off x="3025256" y="3708648"/>
            <a:ext cx="1610437" cy="12282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Segment</a:t>
            </a:r>
            <a:endParaRPr lang="en-GB" dirty="0"/>
          </a:p>
        </p:txBody>
      </p:sp>
      <p:sp>
        <p:nvSpPr>
          <p:cNvPr id="9" name="Rectangle 8"/>
          <p:cNvSpPr/>
          <p:nvPr/>
        </p:nvSpPr>
        <p:spPr>
          <a:xfrm>
            <a:off x="5415889" y="3708648"/>
            <a:ext cx="1610437" cy="12282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Measure</a:t>
            </a:r>
            <a:endParaRPr lang="en-GB" dirty="0"/>
          </a:p>
        </p:txBody>
      </p:sp>
      <p:cxnSp>
        <p:nvCxnSpPr>
          <p:cNvPr id="13" name="Straight Arrow Connector 12"/>
          <p:cNvCxnSpPr>
            <a:stCxn id="7" idx="3"/>
            <a:endCxn id="8" idx="1"/>
          </p:cNvCxnSpPr>
          <p:nvPr/>
        </p:nvCxnSpPr>
        <p:spPr>
          <a:xfrm>
            <a:off x="2220037" y="4322797"/>
            <a:ext cx="805219" cy="0"/>
          </a:xfrm>
          <a:prstGeom prst="straightConnector1">
            <a:avLst/>
          </a:prstGeom>
          <a:ln>
            <a:solidFill>
              <a:schemeClr val="accent1">
                <a:shade val="95000"/>
                <a:satMod val="105000"/>
                <a:alpha val="42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9" name="Group 28"/>
          <p:cNvGrpSpPr/>
          <p:nvPr/>
        </p:nvGrpSpPr>
        <p:grpSpPr>
          <a:xfrm>
            <a:off x="7026326" y="3708648"/>
            <a:ext cx="4781266" cy="1228298"/>
            <a:chOff x="7001303" y="2644123"/>
            <a:chExt cx="4781266" cy="1228298"/>
          </a:xfrm>
        </p:grpSpPr>
        <p:sp>
          <p:nvSpPr>
            <p:cNvPr id="10" name="Rectangle 9"/>
            <p:cNvSpPr/>
            <p:nvPr/>
          </p:nvSpPr>
          <p:spPr>
            <a:xfrm>
              <a:off x="7781499" y="2644123"/>
              <a:ext cx="1610437" cy="1228298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/>
                <a:t>Constraint</a:t>
              </a:r>
              <a:endParaRPr lang="en-GB" dirty="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0172132" y="2644123"/>
              <a:ext cx="1610437" cy="1228298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/>
                <a:t>Measure</a:t>
              </a:r>
              <a:endParaRPr lang="en-GB" dirty="0"/>
            </a:p>
          </p:txBody>
        </p:sp>
        <p:cxnSp>
          <p:nvCxnSpPr>
            <p:cNvPr id="14" name="Straight Arrow Connector 13"/>
            <p:cNvCxnSpPr>
              <a:stCxn id="10" idx="3"/>
              <a:endCxn id="11" idx="1"/>
            </p:cNvCxnSpPr>
            <p:nvPr/>
          </p:nvCxnSpPr>
          <p:spPr>
            <a:xfrm>
              <a:off x="9391936" y="3258272"/>
              <a:ext cx="78019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>
              <a:stCxn id="9" idx="3"/>
              <a:endCxn id="10" idx="1"/>
            </p:cNvCxnSpPr>
            <p:nvPr/>
          </p:nvCxnSpPr>
          <p:spPr>
            <a:xfrm>
              <a:off x="7001303" y="3258272"/>
              <a:ext cx="78019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</p:grpSp>
      <p:cxnSp>
        <p:nvCxnSpPr>
          <p:cNvPr id="16" name="Straight Arrow Connector 15"/>
          <p:cNvCxnSpPr>
            <a:stCxn id="8" idx="3"/>
            <a:endCxn id="9" idx="1"/>
          </p:cNvCxnSpPr>
          <p:nvPr/>
        </p:nvCxnSpPr>
        <p:spPr>
          <a:xfrm>
            <a:off x="4635693" y="4322797"/>
            <a:ext cx="78019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634623" y="5131558"/>
            <a:ext cx="2005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GB" dirty="0" smtClean="0"/>
              <a:t>Find maxima</a:t>
            </a:r>
            <a:endParaRPr lang="en-GB" dirty="0"/>
          </a:p>
        </p:txBody>
      </p:sp>
      <p:sp>
        <p:nvSpPr>
          <p:cNvPr id="25" name="TextBox 24"/>
          <p:cNvSpPr txBox="1"/>
          <p:nvPr/>
        </p:nvSpPr>
        <p:spPr>
          <a:xfrm>
            <a:off x="3025255" y="5131558"/>
            <a:ext cx="229736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GB" dirty="0" smtClean="0"/>
              <a:t>Watershed</a:t>
            </a:r>
          </a:p>
          <a:p>
            <a:pPr marL="285750" indent="-285750">
              <a:buFont typeface="Arial" charset="0"/>
              <a:buChar char="•"/>
            </a:pPr>
            <a:r>
              <a:rPr lang="en-GB" dirty="0" smtClean="0"/>
              <a:t>Region growing</a:t>
            </a:r>
          </a:p>
          <a:p>
            <a:pPr marL="285750" indent="-285750">
              <a:buFont typeface="Arial" charset="0"/>
              <a:buChar char="•"/>
            </a:pPr>
            <a:r>
              <a:rPr lang="en-GB" dirty="0" smtClean="0"/>
              <a:t>Thresholding</a:t>
            </a:r>
          </a:p>
          <a:p>
            <a:pPr marL="285750" indent="-285750">
              <a:buFont typeface="Arial" charset="0"/>
              <a:buChar char="•"/>
            </a:pPr>
            <a:r>
              <a:rPr lang="en-GB" dirty="0" smtClean="0"/>
              <a:t>Connected components </a:t>
            </a:r>
            <a:r>
              <a:rPr lang="en-GB" dirty="0" err="1" smtClean="0"/>
              <a:t>labeling</a:t>
            </a:r>
            <a:endParaRPr lang="en-GB" dirty="0"/>
          </a:p>
        </p:txBody>
      </p:sp>
      <p:sp>
        <p:nvSpPr>
          <p:cNvPr id="27" name="TextBox 26"/>
          <p:cNvSpPr txBox="1"/>
          <p:nvPr/>
        </p:nvSpPr>
        <p:spPr>
          <a:xfrm>
            <a:off x="5413616" y="5131558"/>
            <a:ext cx="22973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GB" dirty="0" smtClean="0"/>
              <a:t>Particle analyser</a:t>
            </a:r>
          </a:p>
          <a:p>
            <a:pPr marL="285750" indent="-285750">
              <a:buFont typeface="Arial" charset="0"/>
              <a:buChar char="•"/>
            </a:pPr>
            <a:r>
              <a:rPr lang="en-GB" dirty="0" smtClean="0"/>
              <a:t>Label analyser</a:t>
            </a:r>
          </a:p>
        </p:txBody>
      </p:sp>
    </p:spTree>
    <p:extLst>
      <p:ext uri="{BB962C8B-B14F-4D97-AF65-F5344CB8AC3E}">
        <p14:creationId xmlns:p14="http://schemas.microsoft.com/office/powerpoint/2010/main" val="806212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Constraint label </a:t>
            </a:r>
            <a:r>
              <a:rPr lang="en-GB" dirty="0"/>
              <a:t>m</a:t>
            </a:r>
            <a:r>
              <a:rPr lang="en-GB" dirty="0" smtClean="0"/>
              <a:t>ap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2"/>
            <a:ext cx="10972800" cy="1089964"/>
          </a:xfrm>
        </p:spPr>
        <p:txBody>
          <a:bodyPr/>
          <a:lstStyle/>
          <a:p>
            <a:r>
              <a:rPr lang="en-GB" dirty="0" smtClean="0"/>
              <a:t>Menu SCF &gt; </a:t>
            </a:r>
            <a:r>
              <a:rPr lang="en-GB" dirty="0" err="1" smtClean="0"/>
              <a:t>Labeling</a:t>
            </a:r>
            <a:r>
              <a:rPr lang="en-GB" dirty="0" smtClean="0"/>
              <a:t> &gt; Constraint label map</a:t>
            </a:r>
          </a:p>
          <a:p>
            <a:r>
              <a:rPr lang="en-GB" dirty="0"/>
              <a:t>Constraint </a:t>
            </a:r>
            <a:r>
              <a:rPr lang="en-GB" dirty="0" smtClean="0"/>
              <a:t>minimum volume</a:t>
            </a:r>
            <a:endParaRPr lang="en-GB" dirty="0"/>
          </a:p>
          <a:p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3D image segmentation and </a:t>
            </a:r>
            <a:r>
              <a:rPr lang="en-GB" dirty="0" smtClean="0"/>
              <a:t>measurements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690166"/>
            <a:ext cx="4098878" cy="227776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5727" y="3622005"/>
            <a:ext cx="4440546" cy="270584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4627" y="2690166"/>
            <a:ext cx="4097773" cy="2277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849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Constraint label </a:t>
            </a:r>
            <a:r>
              <a:rPr lang="en-GB" dirty="0"/>
              <a:t>m</a:t>
            </a:r>
            <a:r>
              <a:rPr lang="en-GB" dirty="0" smtClean="0"/>
              <a:t>ap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2"/>
            <a:ext cx="10972800" cy="1089964"/>
          </a:xfrm>
        </p:spPr>
        <p:txBody>
          <a:bodyPr>
            <a:normAutofit/>
          </a:bodyPr>
          <a:lstStyle/>
          <a:p>
            <a:r>
              <a:rPr lang="en-GB" dirty="0" smtClean="0"/>
              <a:t>Menu SCF &gt; </a:t>
            </a:r>
            <a:r>
              <a:rPr lang="en-GB" dirty="0" err="1" smtClean="0"/>
              <a:t>Labeling</a:t>
            </a:r>
            <a:r>
              <a:rPr lang="en-GB" dirty="0" smtClean="0"/>
              <a:t> &gt; Constraint label map</a:t>
            </a:r>
          </a:p>
          <a:p>
            <a:r>
              <a:rPr lang="en-GB" dirty="0" smtClean="0"/>
              <a:t>Constraint minimum and maximum volume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3D image segmentation and </a:t>
            </a:r>
            <a:r>
              <a:rPr lang="en-GB" dirty="0" smtClean="0"/>
              <a:t>measurements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690166"/>
            <a:ext cx="4098878" cy="227776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5852" y="3622005"/>
            <a:ext cx="4440546" cy="27058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7563" y="2690166"/>
            <a:ext cx="4124837" cy="2289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625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Constraint label map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2"/>
            <a:ext cx="10972800" cy="1005322"/>
          </a:xfrm>
        </p:spPr>
        <p:txBody>
          <a:bodyPr>
            <a:normAutofit/>
          </a:bodyPr>
          <a:lstStyle/>
          <a:p>
            <a:r>
              <a:rPr lang="en-GB" dirty="0" smtClean="0"/>
              <a:t>Constraint for number of neighbours closer than 25 pixels using the label analyser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3D image segmentation and measurements</a:t>
            </a:r>
          </a:p>
          <a:p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605524"/>
            <a:ext cx="4012386" cy="222970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5768" y="2606850"/>
            <a:ext cx="4272244" cy="3886828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7723922" y="3535709"/>
            <a:ext cx="4200501" cy="2957969"/>
            <a:chOff x="7723922" y="3535709"/>
            <a:chExt cx="4200501" cy="2957969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723922" y="4260606"/>
              <a:ext cx="4027118" cy="2233072"/>
            </a:xfrm>
            <a:prstGeom prst="rect">
              <a:avLst/>
            </a:prstGeom>
          </p:spPr>
        </p:pic>
        <p:grpSp>
          <p:nvGrpSpPr>
            <p:cNvPr id="12" name="Group 11"/>
            <p:cNvGrpSpPr/>
            <p:nvPr/>
          </p:nvGrpSpPr>
          <p:grpSpPr>
            <a:xfrm>
              <a:off x="9080443" y="3535709"/>
              <a:ext cx="2843980" cy="551547"/>
              <a:chOff x="9053147" y="2930730"/>
              <a:chExt cx="2843980" cy="551547"/>
            </a:xfrm>
          </p:grpSpPr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381666" y="3276188"/>
                <a:ext cx="2200734" cy="206089"/>
              </a:xfrm>
              <a:prstGeom prst="rect">
                <a:avLst/>
              </a:prstGeom>
            </p:spPr>
          </p:pic>
          <p:sp>
            <p:nvSpPr>
              <p:cNvPr id="10" name="TextBox 9"/>
              <p:cNvSpPr txBox="1"/>
              <p:nvPr/>
            </p:nvSpPr>
            <p:spPr>
              <a:xfrm>
                <a:off x="9053147" y="2940837"/>
                <a:ext cx="65703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mtClean="0"/>
                  <a:t>0</a:t>
                </a:r>
                <a:endParaRPr lang="en-GB"/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11240089" y="2930730"/>
                <a:ext cx="65703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 smtClean="0"/>
                  <a:t>11</a:t>
                </a:r>
                <a:endParaRPr lang="en-GB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83239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Constraint label map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990258"/>
          </a:xfrm>
        </p:spPr>
        <p:txBody>
          <a:bodyPr>
            <a:normAutofit/>
          </a:bodyPr>
          <a:lstStyle/>
          <a:p>
            <a:r>
              <a:rPr lang="en-GB" dirty="0"/>
              <a:t>Constraint for number of neighbours closer than 25 pixels using the label analyser</a:t>
            </a:r>
          </a:p>
          <a:p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3D image segmentation and measurements</a:t>
            </a:r>
          </a:p>
          <a:p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512988"/>
            <a:ext cx="4012386" cy="222970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4447553"/>
            <a:ext cx="4027118" cy="223307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4538" y="3137924"/>
            <a:ext cx="4377709" cy="265425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19531" y="4384364"/>
            <a:ext cx="3982872" cy="2210922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 flipV="1">
            <a:off x="4469375" y="5027581"/>
            <a:ext cx="1626625" cy="136815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/>
        </p:nvSpPr>
        <p:spPr>
          <a:xfrm>
            <a:off x="5384710" y="4948522"/>
            <a:ext cx="327547" cy="341194"/>
          </a:xfrm>
          <a:prstGeom prst="ellipse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1379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Summary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 smtClean="0"/>
              <a:t>3D image segmentation and measurements</a:t>
            </a:r>
          </a:p>
          <a:p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09600" y="1600201"/>
            <a:ext cx="2899820" cy="1048438"/>
          </a:xfrm>
        </p:spPr>
        <p:txBody>
          <a:bodyPr>
            <a:normAutofit/>
          </a:bodyPr>
          <a:lstStyle/>
          <a:p>
            <a:r>
              <a:rPr lang="en-GB" dirty="0" smtClean="0"/>
              <a:t>Apply </a:t>
            </a:r>
            <a:r>
              <a:rPr lang="en-GB" smtClean="0"/>
              <a:t>3D filters</a:t>
            </a:r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730" y="2648639"/>
            <a:ext cx="2492690" cy="298367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9316" y="2648639"/>
            <a:ext cx="3053909" cy="298367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2993" y="4526854"/>
            <a:ext cx="3982872" cy="221092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17050" y="3697077"/>
            <a:ext cx="4027118" cy="223307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00085" y="2648639"/>
            <a:ext cx="4012386" cy="2229702"/>
          </a:xfrm>
          <a:prstGeom prst="rect">
            <a:avLst/>
          </a:prstGeom>
        </p:spPr>
      </p:pic>
      <p:sp>
        <p:nvSpPr>
          <p:cNvPr id="11" name="Content Placeholder 4"/>
          <p:cNvSpPr txBox="1">
            <a:spLocks/>
          </p:cNvSpPr>
          <p:nvPr/>
        </p:nvSpPr>
        <p:spPr>
          <a:xfrm>
            <a:off x="3816485" y="1600201"/>
            <a:ext cx="3304162" cy="104843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smtClean="0"/>
              <a:t>Detect </a:t>
            </a:r>
            <a:r>
              <a:rPr lang="en-GB" smtClean="0"/>
              <a:t>and segment objects in 3D</a:t>
            </a:r>
            <a:endParaRPr lang="en-GB" dirty="0"/>
          </a:p>
        </p:txBody>
      </p:sp>
      <p:sp>
        <p:nvSpPr>
          <p:cNvPr id="12" name="Content Placeholder 4"/>
          <p:cNvSpPr txBox="1">
            <a:spLocks/>
          </p:cNvSpPr>
          <p:nvPr/>
        </p:nvSpPr>
        <p:spPr>
          <a:xfrm>
            <a:off x="7076056" y="1600201"/>
            <a:ext cx="5115943" cy="104843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smtClean="0"/>
              <a:t>Select / constraint objects according </a:t>
            </a:r>
            <a:r>
              <a:rPr lang="en-GB" smtClean="0"/>
              <a:t>to measurements in 3D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87623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Overview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01174" y="1600201"/>
            <a:ext cx="9481225" cy="4525963"/>
          </a:xfrm>
        </p:spPr>
        <p:txBody>
          <a:bodyPr>
            <a:normAutofit fontScale="85000" lnSpcReduction="20000"/>
          </a:bodyPr>
          <a:lstStyle/>
          <a:p>
            <a:r>
              <a:rPr lang="en-GB" dirty="0" smtClean="0"/>
              <a:t>Filtering in 3D</a:t>
            </a:r>
          </a:p>
          <a:p>
            <a:pPr lvl="1"/>
            <a:r>
              <a:rPr lang="en-GB" dirty="0" smtClean="0"/>
              <a:t>Gaussian blur</a:t>
            </a:r>
          </a:p>
          <a:p>
            <a:r>
              <a:rPr lang="en-GB" dirty="0" smtClean="0"/>
              <a:t>Segmentation in Fiji</a:t>
            </a:r>
          </a:p>
          <a:p>
            <a:pPr lvl="1"/>
            <a:r>
              <a:rPr lang="en-GB" dirty="0" err="1" smtClean="0"/>
              <a:t>HMaxima</a:t>
            </a:r>
            <a:endParaRPr lang="en-GB" dirty="0" smtClean="0"/>
          </a:p>
          <a:p>
            <a:pPr lvl="1"/>
            <a:r>
              <a:rPr lang="en-GB" dirty="0" smtClean="0"/>
              <a:t>Watershed</a:t>
            </a:r>
          </a:p>
          <a:p>
            <a:pPr lvl="1"/>
            <a:r>
              <a:rPr lang="en-GB" dirty="0" smtClean="0"/>
              <a:t>Volume manager</a:t>
            </a:r>
          </a:p>
          <a:p>
            <a:pPr lvl="1"/>
            <a:r>
              <a:rPr lang="en-GB" dirty="0" smtClean="0"/>
              <a:t>Exercise</a:t>
            </a:r>
          </a:p>
          <a:p>
            <a:r>
              <a:rPr lang="en-GB" dirty="0" smtClean="0"/>
              <a:t>Segmentation in </a:t>
            </a:r>
            <a:r>
              <a:rPr lang="en-GB" dirty="0" err="1" smtClean="0"/>
              <a:t>Imaris</a:t>
            </a:r>
            <a:endParaRPr lang="en-GB" dirty="0" smtClean="0"/>
          </a:p>
          <a:p>
            <a:pPr lvl="1"/>
            <a:r>
              <a:rPr lang="en-GB" dirty="0" smtClean="0"/>
              <a:t>Demo</a:t>
            </a:r>
          </a:p>
          <a:p>
            <a:r>
              <a:rPr lang="en-GB" dirty="0" smtClean="0"/>
              <a:t>Measurements in Fiji</a:t>
            </a:r>
          </a:p>
          <a:p>
            <a:pPr lvl="1"/>
            <a:r>
              <a:rPr lang="en-GB" dirty="0" smtClean="0"/>
              <a:t>Label analyser</a:t>
            </a:r>
          </a:p>
          <a:p>
            <a:pPr lvl="1"/>
            <a:r>
              <a:rPr lang="en-GB" dirty="0" smtClean="0"/>
              <a:t>Constraint label maps</a:t>
            </a:r>
          </a:p>
          <a:p>
            <a:r>
              <a:rPr lang="en-GB" b="1" dirty="0" smtClean="0"/>
              <a:t>Exercise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 smtClean="0"/>
              <a:t>3D image segmentation and measurements</a:t>
            </a:r>
          </a:p>
          <a:p>
            <a:endParaRPr lang="en-GB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0113" y="1062425"/>
            <a:ext cx="1174151" cy="141076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85240" y="1315513"/>
            <a:ext cx="1178615" cy="141076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5"/>
          <a:srcRect l="41842" t="46435" r="6294" b="4931"/>
          <a:stretch/>
        </p:blipFill>
        <p:spPr>
          <a:xfrm>
            <a:off x="6125816" y="4697411"/>
            <a:ext cx="1734297" cy="901771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 rot="16200000">
            <a:off x="7576899" y="4974982"/>
            <a:ext cx="901771" cy="346630"/>
            <a:chOff x="9389014" y="2918141"/>
            <a:chExt cx="2487151" cy="416300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389014" y="3249365"/>
              <a:ext cx="2487151" cy="85076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 rot="5400000">
              <a:off x="9494118" y="2890939"/>
              <a:ext cx="394508" cy="4924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smtClean="0"/>
                <a:t>0</a:t>
              </a:r>
              <a:endParaRPr lang="en-GB" sz="1000"/>
            </a:p>
          </p:txBody>
        </p:sp>
        <p:sp>
          <p:nvSpPr>
            <p:cNvPr id="17" name="TextBox 16"/>
            <p:cNvSpPr txBox="1"/>
            <p:nvPr/>
          </p:nvSpPr>
          <p:spPr>
            <a:xfrm rot="5400000">
              <a:off x="11432662" y="2869148"/>
              <a:ext cx="394508" cy="4924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 smtClean="0"/>
                <a:t>11</a:t>
              </a:r>
              <a:endParaRPr lang="en-GB" sz="1000" dirty="0"/>
            </a:p>
          </p:txBody>
        </p:sp>
      </p:grpSp>
      <p:pic>
        <p:nvPicPr>
          <p:cNvPr id="18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95919" y="3561262"/>
            <a:ext cx="1638345" cy="94985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80767" y="4693227"/>
            <a:ext cx="2644951" cy="1980402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19855" y="2297843"/>
            <a:ext cx="1358954" cy="1327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31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Exercise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201"/>
            <a:ext cx="8229600" cy="3020961"/>
          </a:xfrm>
        </p:spPr>
        <p:txBody>
          <a:bodyPr>
            <a:normAutofit/>
          </a:bodyPr>
          <a:lstStyle/>
          <a:p>
            <a:r>
              <a:rPr lang="en-GB" dirty="0" smtClean="0"/>
              <a:t>Unpack the file </a:t>
            </a:r>
            <a:r>
              <a:rPr lang="en-GB" dirty="0" err="1" smtClean="0"/>
              <a:t>HisYFP-SPIM.zip</a:t>
            </a:r>
            <a:endParaRPr lang="en-GB" dirty="0" smtClean="0"/>
          </a:p>
          <a:p>
            <a:r>
              <a:rPr lang="en-GB" dirty="0" smtClean="0"/>
              <a:t>It contains SPIM images of a </a:t>
            </a:r>
            <a:r>
              <a:rPr lang="en-GB" i="1" dirty="0" smtClean="0"/>
              <a:t>Drosophila</a:t>
            </a:r>
            <a:r>
              <a:rPr lang="en-GB" dirty="0" smtClean="0"/>
              <a:t> embryo.</a:t>
            </a:r>
          </a:p>
          <a:p>
            <a:r>
              <a:rPr lang="en-GB" dirty="0" smtClean="0"/>
              <a:t>Question:</a:t>
            </a:r>
          </a:p>
          <a:p>
            <a:pPr lvl="1"/>
            <a:r>
              <a:rPr lang="en-GB" dirty="0" smtClean="0"/>
              <a:t>How many nuclei does the embryo consist of?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Exercise: Count nuclei in 3D SPIM data</a:t>
            </a:r>
          </a:p>
          <a:p>
            <a:endParaRPr lang="en-GB" dirty="0"/>
          </a:p>
        </p:txBody>
      </p:sp>
      <p:sp>
        <p:nvSpPr>
          <p:cNvPr id="9" name="TextBox 8"/>
          <p:cNvSpPr txBox="1"/>
          <p:nvPr/>
        </p:nvSpPr>
        <p:spPr>
          <a:xfrm>
            <a:off x="4565260" y="6030906"/>
            <a:ext cx="43753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200" dirty="0"/>
              <a:t>Image source: https://</a:t>
            </a:r>
            <a:r>
              <a:rPr lang="en-GB" sz="1200" dirty="0" err="1"/>
              <a:t>imagej.net</a:t>
            </a:r>
            <a:r>
              <a:rPr lang="en-GB" sz="1200" dirty="0"/>
              <a:t>/Multiview-Reconstruction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0837" y="4077166"/>
            <a:ext cx="1609254" cy="164592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2218" y="4074344"/>
            <a:ext cx="1605078" cy="164592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3725" y="4076014"/>
            <a:ext cx="1605179" cy="164592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6981" y="4076012"/>
            <a:ext cx="1604977" cy="1645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838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Exercise: hints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Use </a:t>
            </a:r>
            <a:r>
              <a:rPr lang="en-GB" dirty="0" err="1" smtClean="0"/>
              <a:t>multiview</a:t>
            </a:r>
            <a:r>
              <a:rPr lang="en-GB" dirty="0" smtClean="0"/>
              <a:t>-reconstruction to fuse the SPIM measurements in one 3D volume</a:t>
            </a:r>
          </a:p>
          <a:p>
            <a:r>
              <a:rPr lang="en-GB" dirty="0" smtClean="0"/>
              <a:t>Use background subtraction to make the nuclei better visible</a:t>
            </a:r>
          </a:p>
          <a:p>
            <a:r>
              <a:rPr lang="en-GB" dirty="0" smtClean="0"/>
              <a:t>Use </a:t>
            </a:r>
            <a:r>
              <a:rPr lang="en-GB" dirty="0" err="1" smtClean="0"/>
              <a:t>HMaxima</a:t>
            </a:r>
            <a:r>
              <a:rPr lang="en-GB" dirty="0" smtClean="0"/>
              <a:t> and seeded watershed to detect nuclei</a:t>
            </a:r>
          </a:p>
          <a:p>
            <a:r>
              <a:rPr lang="en-GB" dirty="0" smtClean="0"/>
              <a:t>Constraint the resulting label map to differentiate actual nuclei and false-positive detections.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Exercise: Count nuclei in 3D SPIM data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44484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Hint: Background subtraction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70856" y="1283061"/>
            <a:ext cx="8229600" cy="513735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Process &gt; Subtract background</a:t>
            </a:r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Exercise: Count nuclei in 3D SPIM data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0740" y="2154662"/>
            <a:ext cx="4266873" cy="237176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7132" y="3246348"/>
            <a:ext cx="1558977" cy="1320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7584" y="3979671"/>
            <a:ext cx="4373217" cy="243348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383164" y="3461234"/>
            <a:ext cx="196645" cy="16608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4780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Filters: Gaussian blur in 2D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70856" y="1315539"/>
            <a:ext cx="8229600" cy="668438"/>
          </a:xfrm>
        </p:spPr>
        <p:txBody>
          <a:bodyPr/>
          <a:lstStyle/>
          <a:p>
            <a:r>
              <a:rPr lang="en-US" dirty="0" smtClean="0"/>
              <a:t>Process &gt; Filters &gt; Gaussian blur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3D image segmentation and </a:t>
            </a:r>
            <a:r>
              <a:rPr lang="en-US" dirty="0" smtClean="0"/>
              <a:t>measurements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7379" y="1831972"/>
            <a:ext cx="1724942" cy="207255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2759" y="2861820"/>
            <a:ext cx="1724943" cy="194138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02306" y="1831973"/>
            <a:ext cx="1745839" cy="196489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02306" y="3899684"/>
            <a:ext cx="1719531" cy="192144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4177" y="3065679"/>
            <a:ext cx="1717700" cy="1533661"/>
          </a:xfrm>
          <a:prstGeom prst="rect">
            <a:avLst/>
          </a:prstGeom>
        </p:spPr>
      </p:pic>
      <p:cxnSp>
        <p:nvCxnSpPr>
          <p:cNvPr id="14" name="Elbow Connector 13"/>
          <p:cNvCxnSpPr>
            <a:stCxn id="7" idx="3"/>
            <a:endCxn id="8" idx="1"/>
          </p:cNvCxnSpPr>
          <p:nvPr/>
        </p:nvCxnSpPr>
        <p:spPr>
          <a:xfrm>
            <a:off x="3692322" y="2868250"/>
            <a:ext cx="380437" cy="964261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Elbow Connector 15"/>
          <p:cNvCxnSpPr>
            <a:stCxn id="8" idx="3"/>
            <a:endCxn id="12" idx="1"/>
          </p:cNvCxnSpPr>
          <p:nvPr/>
        </p:nvCxnSpPr>
        <p:spPr>
          <a:xfrm flipV="1">
            <a:off x="5797701" y="3832510"/>
            <a:ext cx="436476" cy="1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/>
          <p:cNvCxnSpPr>
            <a:stCxn id="12" idx="3"/>
            <a:endCxn id="9" idx="1"/>
          </p:cNvCxnSpPr>
          <p:nvPr/>
        </p:nvCxnSpPr>
        <p:spPr>
          <a:xfrm flipV="1">
            <a:off x="7951877" y="2814423"/>
            <a:ext cx="650428" cy="1018087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Elbow Connector 21"/>
          <p:cNvCxnSpPr>
            <a:stCxn id="12" idx="3"/>
            <a:endCxn id="10" idx="1"/>
          </p:cNvCxnSpPr>
          <p:nvPr/>
        </p:nvCxnSpPr>
        <p:spPr>
          <a:xfrm>
            <a:off x="7951877" y="3832509"/>
            <a:ext cx="650428" cy="1027898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01731" y="3982630"/>
            <a:ext cx="1025381" cy="1951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337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0374" y="2154662"/>
            <a:ext cx="4794865" cy="27741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Hint: </a:t>
            </a:r>
            <a:r>
              <a:rPr lang="en-GB" dirty="0" err="1" smtClean="0"/>
              <a:t>HMaxima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70856" y="1283487"/>
            <a:ext cx="8229600" cy="533400"/>
          </a:xfrm>
        </p:spPr>
        <p:txBody>
          <a:bodyPr/>
          <a:lstStyle/>
          <a:p>
            <a:r>
              <a:rPr lang="en-GB" dirty="0" smtClean="0"/>
              <a:t>SCF &gt; </a:t>
            </a:r>
            <a:r>
              <a:rPr lang="en-GB" dirty="0" err="1" smtClean="0"/>
              <a:t>Labeling</a:t>
            </a:r>
            <a:r>
              <a:rPr lang="en-GB" dirty="0" smtClean="0"/>
              <a:t> &gt; </a:t>
            </a:r>
            <a:r>
              <a:rPr lang="en-GB" dirty="0" err="1" smtClean="0"/>
              <a:t>HMaxima</a:t>
            </a:r>
            <a:r>
              <a:rPr lang="en-GB" dirty="0" smtClean="0"/>
              <a:t> local maximum detection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Exercise: Count nuclei in 3D SPIM data</a:t>
            </a:r>
          </a:p>
          <a:p>
            <a:endParaRPr lang="en-GB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4092" y="2133601"/>
            <a:ext cx="2747706" cy="168539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6154" y="3961147"/>
            <a:ext cx="4824646" cy="2774172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1711519" y="4494253"/>
            <a:ext cx="3871280" cy="1131347"/>
            <a:chOff x="187519" y="4494252"/>
            <a:chExt cx="3871280" cy="1131347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87519" y="4494252"/>
              <a:ext cx="3524268" cy="1131347"/>
            </a:xfrm>
            <a:prstGeom prst="rect">
              <a:avLst/>
            </a:prstGeom>
          </p:spPr>
        </p:pic>
        <p:sp>
          <p:nvSpPr>
            <p:cNvPr id="14" name="Rectangle 13"/>
            <p:cNvSpPr/>
            <p:nvPr/>
          </p:nvSpPr>
          <p:spPr>
            <a:xfrm>
              <a:off x="3862154" y="4999495"/>
              <a:ext cx="196645" cy="1208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3515142" y="5130974"/>
              <a:ext cx="196645" cy="1462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014094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Hint: Watershed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360959"/>
            <a:ext cx="8229600" cy="493655"/>
          </a:xfrm>
        </p:spPr>
        <p:txBody>
          <a:bodyPr>
            <a:normAutofit lnSpcReduction="10000"/>
          </a:bodyPr>
          <a:lstStyle/>
          <a:p>
            <a:r>
              <a:rPr lang="en-GB" dirty="0" smtClean="0"/>
              <a:t>SCF &gt; </a:t>
            </a:r>
            <a:r>
              <a:rPr lang="en-GB" dirty="0" err="1" smtClean="0"/>
              <a:t>Labeling</a:t>
            </a:r>
            <a:r>
              <a:rPr lang="en-GB" dirty="0" smtClean="0"/>
              <a:t> &gt; Watershed with seed points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Exercise: Count nuclei in 3D SPIM data</a:t>
            </a:r>
          </a:p>
          <a:p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8975" y="2361768"/>
            <a:ext cx="3366880" cy="194798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8975" y="4501981"/>
            <a:ext cx="3387792" cy="194798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5432" y="3460862"/>
            <a:ext cx="4136957" cy="170254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24093" y="4475169"/>
            <a:ext cx="3544131" cy="1974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14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Hint: Measure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429516"/>
            <a:ext cx="8229600" cy="1384022"/>
          </a:xfrm>
        </p:spPr>
        <p:txBody>
          <a:bodyPr>
            <a:normAutofit lnSpcReduction="10000"/>
          </a:bodyPr>
          <a:lstStyle/>
          <a:p>
            <a:r>
              <a:rPr lang="en-GB" dirty="0" smtClean="0"/>
              <a:t>SCF &gt; </a:t>
            </a:r>
            <a:r>
              <a:rPr lang="en-GB" dirty="0" err="1" smtClean="0"/>
              <a:t>Labeling</a:t>
            </a:r>
            <a:r>
              <a:rPr lang="en-GB" dirty="0" smtClean="0"/>
              <a:t> &gt; Label Analyser</a:t>
            </a:r>
          </a:p>
          <a:p>
            <a:r>
              <a:rPr lang="en-GB" dirty="0" smtClean="0"/>
              <a:t>What’s a good measure to differentiate cells from false positive detections?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Exercise: Count nuclei in 3D SPIM </a:t>
            </a:r>
            <a:r>
              <a:rPr lang="en-US" dirty="0" smtClean="0"/>
              <a:t>data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2816558"/>
            <a:ext cx="3544131" cy="197479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1856" y="3803954"/>
            <a:ext cx="2929774" cy="280711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0024" y="4680152"/>
            <a:ext cx="3613426" cy="2010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386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Hint: Constraint labels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172309"/>
            <a:ext cx="8229600" cy="990789"/>
          </a:xfrm>
        </p:spPr>
        <p:txBody>
          <a:bodyPr>
            <a:normAutofit lnSpcReduction="10000"/>
          </a:bodyPr>
          <a:lstStyle/>
          <a:p>
            <a:r>
              <a:rPr lang="en-GB" dirty="0" smtClean="0"/>
              <a:t>SCF &gt; </a:t>
            </a:r>
            <a:r>
              <a:rPr lang="en-GB" dirty="0" err="1" smtClean="0"/>
              <a:t>Labeling</a:t>
            </a:r>
            <a:r>
              <a:rPr lang="en-GB" dirty="0" smtClean="0"/>
              <a:t> &gt; Constraint labels in a label map</a:t>
            </a:r>
            <a:endParaRPr lang="en-GB" dirty="0"/>
          </a:p>
          <a:p>
            <a:r>
              <a:rPr lang="en-GB" dirty="0" smtClean="0"/>
              <a:t>Constraint for measured label properties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Exercise: Count nuclei in 3D SPIM data</a:t>
            </a:r>
          </a:p>
          <a:p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4486528"/>
            <a:ext cx="3613426" cy="201069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4193" y="2301710"/>
            <a:ext cx="3544131" cy="197479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3511" y="3116993"/>
            <a:ext cx="4033069" cy="25962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7294" y="2301711"/>
            <a:ext cx="3352799" cy="1865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756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Hint: 3D Viewer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201"/>
            <a:ext cx="8229600" cy="562897"/>
          </a:xfrm>
        </p:spPr>
        <p:txBody>
          <a:bodyPr/>
          <a:lstStyle/>
          <a:p>
            <a:r>
              <a:rPr lang="en-GB" dirty="0" smtClean="0"/>
              <a:t>Visualise detection/segmentation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Exercise: Count nuclei in 3D SPIM data</a:t>
            </a:r>
          </a:p>
          <a:p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0991" y="2274568"/>
            <a:ext cx="3996813" cy="222164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4159" y="2250675"/>
            <a:ext cx="4270887" cy="226943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9607" y="3939391"/>
            <a:ext cx="3864077" cy="2571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120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Hint: </a:t>
            </a:r>
            <a:r>
              <a:rPr lang="en-GB" dirty="0" err="1" smtClean="0"/>
              <a:t>ClearVolume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201"/>
            <a:ext cx="8229600" cy="641555"/>
          </a:xfrm>
        </p:spPr>
        <p:txBody>
          <a:bodyPr/>
          <a:lstStyle/>
          <a:p>
            <a:r>
              <a:rPr lang="en-GB" dirty="0" smtClean="0"/>
              <a:t>Visualise measurements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Exercise: Count nuclei in 3D SPIM data</a:t>
            </a:r>
          </a:p>
          <a:p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4126" y="3143409"/>
            <a:ext cx="4644746" cy="347774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3412" y="2744624"/>
            <a:ext cx="2200734" cy="20608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524893" y="2409272"/>
            <a:ext cx="6570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/>
              <a:t>0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711835" y="2399165"/>
            <a:ext cx="6570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13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1200" y="2479727"/>
            <a:ext cx="3579770" cy="198019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81201" y="4596947"/>
            <a:ext cx="3591476" cy="1996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25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Filters: Gaussian blur in 2D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70856" y="1315539"/>
            <a:ext cx="8229600" cy="668438"/>
          </a:xfrm>
        </p:spPr>
        <p:txBody>
          <a:bodyPr/>
          <a:lstStyle/>
          <a:p>
            <a:r>
              <a:rPr lang="en-GB" dirty="0" smtClean="0"/>
              <a:t>Process &gt; Filters &gt; Gaussian blur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 smtClean="0"/>
              <a:t>3D image segmentation and measurements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7379" y="1831972"/>
            <a:ext cx="1724942" cy="207255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2759" y="2861816"/>
            <a:ext cx="1724943" cy="194138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02306" y="1831973"/>
            <a:ext cx="1745839" cy="196489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02306" y="3899684"/>
            <a:ext cx="1719531" cy="192144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4177" y="3065677"/>
            <a:ext cx="1717700" cy="1533661"/>
          </a:xfrm>
          <a:prstGeom prst="rect">
            <a:avLst/>
          </a:prstGeom>
        </p:spPr>
      </p:pic>
      <p:cxnSp>
        <p:nvCxnSpPr>
          <p:cNvPr id="14" name="Elbow Connector 13"/>
          <p:cNvCxnSpPr>
            <a:stCxn id="7" idx="3"/>
            <a:endCxn id="8" idx="1"/>
          </p:cNvCxnSpPr>
          <p:nvPr/>
        </p:nvCxnSpPr>
        <p:spPr>
          <a:xfrm>
            <a:off x="3692322" y="2868250"/>
            <a:ext cx="380437" cy="964257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Elbow Connector 15"/>
          <p:cNvCxnSpPr>
            <a:endCxn id="12" idx="1"/>
          </p:cNvCxnSpPr>
          <p:nvPr/>
        </p:nvCxnSpPr>
        <p:spPr>
          <a:xfrm flipV="1">
            <a:off x="5797701" y="3832508"/>
            <a:ext cx="436476" cy="1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/>
          <p:cNvCxnSpPr>
            <a:stCxn id="12" idx="3"/>
            <a:endCxn id="9" idx="1"/>
          </p:cNvCxnSpPr>
          <p:nvPr/>
        </p:nvCxnSpPr>
        <p:spPr>
          <a:xfrm flipV="1">
            <a:off x="7951877" y="2814423"/>
            <a:ext cx="650428" cy="1018085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Elbow Connector 21"/>
          <p:cNvCxnSpPr>
            <a:stCxn id="12" idx="3"/>
            <a:endCxn id="10" idx="1"/>
          </p:cNvCxnSpPr>
          <p:nvPr/>
        </p:nvCxnSpPr>
        <p:spPr>
          <a:xfrm>
            <a:off x="7951877" y="3832507"/>
            <a:ext cx="650428" cy="1027900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Oval 4"/>
          <p:cNvSpPr/>
          <p:nvPr/>
        </p:nvSpPr>
        <p:spPr>
          <a:xfrm>
            <a:off x="6437195" y="3672516"/>
            <a:ext cx="341194" cy="31263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x</a:t>
            </a:r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01731" y="3982630"/>
            <a:ext cx="1025381" cy="1951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281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Filters: Gaussian blur in 3D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70856" y="1315539"/>
            <a:ext cx="8229600" cy="668438"/>
          </a:xfrm>
        </p:spPr>
        <p:txBody>
          <a:bodyPr/>
          <a:lstStyle/>
          <a:p>
            <a:r>
              <a:rPr lang="en-GB" dirty="0" smtClean="0"/>
              <a:t>Process &gt; Filters &gt; Gaussian blur 3D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 smtClean="0"/>
              <a:t>3D image segmentation and measurements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7379" y="1831972"/>
            <a:ext cx="1724942" cy="2072554"/>
          </a:xfrm>
          <a:prstGeom prst="rect">
            <a:avLst/>
          </a:prstGeom>
        </p:spPr>
      </p:pic>
      <p:cxnSp>
        <p:nvCxnSpPr>
          <p:cNvPr id="14" name="Elbow Connector 13"/>
          <p:cNvCxnSpPr>
            <a:stCxn id="7" idx="3"/>
            <a:endCxn id="11" idx="1"/>
          </p:cNvCxnSpPr>
          <p:nvPr/>
        </p:nvCxnSpPr>
        <p:spPr>
          <a:xfrm>
            <a:off x="3692322" y="2868249"/>
            <a:ext cx="1082931" cy="1073440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/>
          <p:cNvCxnSpPr>
            <a:stCxn id="11" idx="3"/>
            <a:endCxn id="19" idx="1"/>
          </p:cNvCxnSpPr>
          <p:nvPr/>
        </p:nvCxnSpPr>
        <p:spPr>
          <a:xfrm flipV="1">
            <a:off x="6646153" y="2860601"/>
            <a:ext cx="1956152" cy="1081088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Elbow Connector 21"/>
          <p:cNvCxnSpPr>
            <a:stCxn id="11" idx="3"/>
            <a:endCxn id="21" idx="1"/>
          </p:cNvCxnSpPr>
          <p:nvPr/>
        </p:nvCxnSpPr>
        <p:spPr>
          <a:xfrm>
            <a:off x="6646154" y="3941689"/>
            <a:ext cx="1956153" cy="1074188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5253" y="3162939"/>
            <a:ext cx="1870901" cy="1557501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02306" y="1831488"/>
            <a:ext cx="1719531" cy="2058227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02306" y="3982630"/>
            <a:ext cx="1720992" cy="206649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01731" y="3982630"/>
            <a:ext cx="1025381" cy="1951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250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Quiz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70856" y="1315539"/>
            <a:ext cx="8229600" cy="668438"/>
          </a:xfrm>
        </p:spPr>
        <p:txBody>
          <a:bodyPr/>
          <a:lstStyle/>
          <a:p>
            <a:r>
              <a:rPr lang="en-GB" dirty="0" smtClean="0"/>
              <a:t>Process &gt; Filters &gt; Gaussian blur 3D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 smtClean="0"/>
              <a:t>3D image segmentation and measurements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1731" y="3982630"/>
            <a:ext cx="1025381" cy="195186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7379" y="1831972"/>
            <a:ext cx="1724942" cy="2072554"/>
          </a:xfrm>
          <a:prstGeom prst="rect">
            <a:avLst/>
          </a:prstGeom>
        </p:spPr>
      </p:pic>
      <p:cxnSp>
        <p:nvCxnSpPr>
          <p:cNvPr id="14" name="Elbow Connector 13"/>
          <p:cNvCxnSpPr>
            <a:stCxn id="7" idx="3"/>
            <a:endCxn id="11" idx="1"/>
          </p:cNvCxnSpPr>
          <p:nvPr/>
        </p:nvCxnSpPr>
        <p:spPr>
          <a:xfrm>
            <a:off x="3692322" y="2868249"/>
            <a:ext cx="1082931" cy="1073440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/>
          <p:cNvCxnSpPr>
            <a:stCxn id="11" idx="3"/>
            <a:endCxn id="19" idx="1"/>
          </p:cNvCxnSpPr>
          <p:nvPr/>
        </p:nvCxnSpPr>
        <p:spPr>
          <a:xfrm flipV="1">
            <a:off x="6646153" y="2860601"/>
            <a:ext cx="1956152" cy="1081088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Elbow Connector 21"/>
          <p:cNvCxnSpPr>
            <a:stCxn id="11" idx="3"/>
            <a:endCxn id="21" idx="1"/>
          </p:cNvCxnSpPr>
          <p:nvPr/>
        </p:nvCxnSpPr>
        <p:spPr>
          <a:xfrm>
            <a:off x="6646154" y="3941689"/>
            <a:ext cx="1956153" cy="1074188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5253" y="3162939"/>
            <a:ext cx="1870901" cy="1557501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02306" y="1831488"/>
            <a:ext cx="1719531" cy="2058227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02306" y="3982630"/>
            <a:ext cx="1720992" cy="206649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674405" y="4958564"/>
            <a:ext cx="454412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rgbClr val="17375E"/>
                </a:solidFill>
              </a:rPr>
              <a:t>Does it work with physical units or with voxel units?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608875" y="6292315"/>
            <a:ext cx="3249823" cy="539292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Physical units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993120" y="6292314"/>
            <a:ext cx="3249823" cy="539292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Voxel units</a:t>
            </a:r>
          </a:p>
        </p:txBody>
      </p:sp>
      <p:sp>
        <p:nvSpPr>
          <p:cNvPr id="10" name="TextBox 9"/>
          <p:cNvSpPr txBox="1"/>
          <p:nvPr/>
        </p:nvSpPr>
        <p:spPr>
          <a:xfrm rot="16200000">
            <a:off x="9419491" y="4858440"/>
            <a:ext cx="2107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mtClean="0"/>
              <a:t>Physical units</a:t>
            </a:r>
            <a:endParaRPr lang="en-GB"/>
          </a:p>
        </p:txBody>
      </p:sp>
      <p:sp>
        <p:nvSpPr>
          <p:cNvPr id="23" name="TextBox 22"/>
          <p:cNvSpPr txBox="1"/>
          <p:nvPr/>
        </p:nvSpPr>
        <p:spPr>
          <a:xfrm rot="16200000">
            <a:off x="9419488" y="2605138"/>
            <a:ext cx="2107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Voxel units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9664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Overview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01174" y="1600201"/>
            <a:ext cx="9481225" cy="4525963"/>
          </a:xfrm>
        </p:spPr>
        <p:txBody>
          <a:bodyPr>
            <a:normAutofit fontScale="85000" lnSpcReduction="20000"/>
          </a:bodyPr>
          <a:lstStyle/>
          <a:p>
            <a:r>
              <a:rPr lang="en-GB" dirty="0" smtClean="0"/>
              <a:t>Filtering in 3D</a:t>
            </a:r>
          </a:p>
          <a:p>
            <a:pPr lvl="1"/>
            <a:r>
              <a:rPr lang="en-GB" dirty="0" smtClean="0"/>
              <a:t>Gaussian blur</a:t>
            </a:r>
          </a:p>
          <a:p>
            <a:r>
              <a:rPr lang="en-GB" b="1" dirty="0" smtClean="0"/>
              <a:t>Segmentation in Fiji</a:t>
            </a:r>
          </a:p>
          <a:p>
            <a:pPr lvl="1"/>
            <a:r>
              <a:rPr lang="en-GB" b="1" dirty="0" err="1" smtClean="0"/>
              <a:t>HMaxima</a:t>
            </a:r>
            <a:endParaRPr lang="en-GB" b="1" dirty="0" smtClean="0"/>
          </a:p>
          <a:p>
            <a:pPr lvl="1"/>
            <a:r>
              <a:rPr lang="en-GB" b="1" dirty="0" smtClean="0"/>
              <a:t>Watershed</a:t>
            </a:r>
          </a:p>
          <a:p>
            <a:pPr lvl="1"/>
            <a:r>
              <a:rPr lang="en-GB" b="1" dirty="0" smtClean="0"/>
              <a:t>Volume manager</a:t>
            </a:r>
          </a:p>
          <a:p>
            <a:pPr lvl="1"/>
            <a:r>
              <a:rPr lang="en-GB" b="1" dirty="0" smtClean="0"/>
              <a:t>Exercise</a:t>
            </a:r>
          </a:p>
          <a:p>
            <a:r>
              <a:rPr lang="en-GB" dirty="0" smtClean="0"/>
              <a:t>Segmentation in </a:t>
            </a:r>
            <a:r>
              <a:rPr lang="en-GB" dirty="0" err="1" smtClean="0"/>
              <a:t>Imaris</a:t>
            </a:r>
            <a:endParaRPr lang="en-GB" dirty="0" smtClean="0"/>
          </a:p>
          <a:p>
            <a:pPr lvl="1"/>
            <a:r>
              <a:rPr lang="en-GB" dirty="0" smtClean="0"/>
              <a:t>Demo</a:t>
            </a:r>
          </a:p>
          <a:p>
            <a:r>
              <a:rPr lang="en-GB" dirty="0" smtClean="0"/>
              <a:t>Measurements in Fiji</a:t>
            </a:r>
          </a:p>
          <a:p>
            <a:pPr lvl="1"/>
            <a:r>
              <a:rPr lang="en-GB" dirty="0" smtClean="0"/>
              <a:t>Label analyser</a:t>
            </a:r>
          </a:p>
          <a:p>
            <a:pPr lvl="1"/>
            <a:r>
              <a:rPr lang="en-GB" dirty="0" smtClean="0"/>
              <a:t>Constraint label maps</a:t>
            </a:r>
          </a:p>
          <a:p>
            <a:r>
              <a:rPr lang="en-GB" dirty="0" smtClean="0"/>
              <a:t>Exercise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 smtClean="0"/>
              <a:t>3D image segmentation and measurements</a:t>
            </a:r>
          </a:p>
          <a:p>
            <a:endParaRPr lang="en-GB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0113" y="1062425"/>
            <a:ext cx="1174151" cy="141076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85240" y="1315513"/>
            <a:ext cx="1178615" cy="141076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5"/>
          <a:srcRect l="41842" t="46435" r="6294" b="4931"/>
          <a:stretch/>
        </p:blipFill>
        <p:spPr>
          <a:xfrm>
            <a:off x="6125816" y="4697411"/>
            <a:ext cx="1734297" cy="901771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 rot="16200000">
            <a:off x="7576899" y="4974982"/>
            <a:ext cx="901771" cy="346630"/>
            <a:chOff x="9389014" y="2918141"/>
            <a:chExt cx="2487151" cy="416300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389014" y="3249365"/>
              <a:ext cx="2487151" cy="85076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 rot="5400000">
              <a:off x="9494118" y="2890939"/>
              <a:ext cx="394508" cy="4924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smtClean="0"/>
                <a:t>0</a:t>
              </a:r>
              <a:endParaRPr lang="en-GB" sz="1000"/>
            </a:p>
          </p:txBody>
        </p:sp>
        <p:sp>
          <p:nvSpPr>
            <p:cNvPr id="17" name="TextBox 16"/>
            <p:cNvSpPr txBox="1"/>
            <p:nvPr/>
          </p:nvSpPr>
          <p:spPr>
            <a:xfrm rot="5400000">
              <a:off x="11432662" y="2869148"/>
              <a:ext cx="394508" cy="4924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 smtClean="0"/>
                <a:t>11</a:t>
              </a:r>
              <a:endParaRPr lang="en-GB" sz="1000" dirty="0"/>
            </a:p>
          </p:txBody>
        </p:sp>
      </p:grpSp>
      <p:pic>
        <p:nvPicPr>
          <p:cNvPr id="18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95919" y="3561262"/>
            <a:ext cx="1638345" cy="94985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80767" y="4693227"/>
            <a:ext cx="2644951" cy="1980402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19855" y="2297843"/>
            <a:ext cx="1358954" cy="1327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061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Segmentation in 3D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64986" y="1600201"/>
            <a:ext cx="9617413" cy="4525963"/>
          </a:xfrm>
        </p:spPr>
        <p:txBody>
          <a:bodyPr/>
          <a:lstStyle/>
          <a:p>
            <a:r>
              <a:rPr lang="en-GB" dirty="0" smtClean="0"/>
              <a:t>Similar algorithms like in 2D</a:t>
            </a:r>
          </a:p>
          <a:p>
            <a:pPr lvl="1"/>
            <a:r>
              <a:rPr lang="en-GB" dirty="0" smtClean="0"/>
              <a:t>Thresholding,</a:t>
            </a:r>
          </a:p>
          <a:p>
            <a:pPr lvl="1"/>
            <a:r>
              <a:rPr lang="en-GB" dirty="0" smtClean="0"/>
              <a:t>Local maxima detection,</a:t>
            </a:r>
          </a:p>
          <a:p>
            <a:pPr lvl="1"/>
            <a:r>
              <a:rPr lang="en-GB" dirty="0" smtClean="0"/>
              <a:t>Watershed</a:t>
            </a:r>
          </a:p>
          <a:p>
            <a:r>
              <a:rPr lang="en-GB" dirty="0" smtClean="0"/>
              <a:t>Higher computational costs</a:t>
            </a:r>
          </a:p>
          <a:p>
            <a:pPr lvl="1"/>
            <a:r>
              <a:rPr lang="en-GB" dirty="0" smtClean="0"/>
              <a:t>Memory</a:t>
            </a:r>
          </a:p>
          <a:p>
            <a:pPr lvl="1"/>
            <a:r>
              <a:rPr lang="en-GB" dirty="0" smtClean="0"/>
              <a:t>Time</a:t>
            </a:r>
          </a:p>
          <a:p>
            <a:r>
              <a:rPr lang="en-GB" dirty="0" smtClean="0"/>
              <a:t>Inspection / reviewing is more complicated</a:t>
            </a:r>
          </a:p>
          <a:p>
            <a:pPr lvl="1"/>
            <a:r>
              <a:rPr lang="en-GB" dirty="0" smtClean="0"/>
              <a:t>2D computer screen</a:t>
            </a:r>
          </a:p>
          <a:p>
            <a:pPr lvl="1"/>
            <a:endParaRPr lang="en-GB" dirty="0" smtClean="0"/>
          </a:p>
          <a:p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 smtClean="0"/>
              <a:t>3D image segmentation and measurements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3762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86548</TotalTime>
  <Words>1314</Words>
  <Application>Microsoft Office PowerPoint</Application>
  <PresentationFormat>Custom</PresentationFormat>
  <Paragraphs>302</Paragraphs>
  <Slides>45</Slides>
  <Notes>11</Notes>
  <HiddenSlides>13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46" baseType="lpstr">
      <vt:lpstr>Custom Design</vt:lpstr>
      <vt:lpstr>Introduction to Image Analysis</vt:lpstr>
      <vt:lpstr>Overview</vt:lpstr>
      <vt:lpstr>Introduction</vt:lpstr>
      <vt:lpstr>Filters: Gaussian blur in 2D</vt:lpstr>
      <vt:lpstr>Filters: Gaussian blur in 2D</vt:lpstr>
      <vt:lpstr>Filters: Gaussian blur in 3D</vt:lpstr>
      <vt:lpstr>Quiz</vt:lpstr>
      <vt:lpstr>Overview</vt:lpstr>
      <vt:lpstr>Segmentation in 3D</vt:lpstr>
      <vt:lpstr>Detection versus Segmentation</vt:lpstr>
      <vt:lpstr>HMaxima detection</vt:lpstr>
      <vt:lpstr>HMaxima detection + Watershed segmentation</vt:lpstr>
      <vt:lpstr>HMaxima based detection</vt:lpstr>
      <vt:lpstr>HMaxima based detection</vt:lpstr>
      <vt:lpstr>HMaxima based detection</vt:lpstr>
      <vt:lpstr>Postprocessing using watershed</vt:lpstr>
      <vt:lpstr>Volume manager</vt:lpstr>
      <vt:lpstr>Reslicing resulting label maps</vt:lpstr>
      <vt:lpstr>Exercise  </vt:lpstr>
      <vt:lpstr>Demo: 3D Segmentation in Imaris</vt:lpstr>
      <vt:lpstr>Demo: 3D Segmentation in Imaris</vt:lpstr>
      <vt:lpstr>Demo: 3D Segmentation in Imaris</vt:lpstr>
      <vt:lpstr>Demo: 3D Segmentation in Imaris</vt:lpstr>
      <vt:lpstr>Demo: 3D Segmentation in Imaris</vt:lpstr>
      <vt:lpstr>Demo: 3D Segmentation in Imaris</vt:lpstr>
      <vt:lpstr>Overview</vt:lpstr>
      <vt:lpstr>Measurements in 3D</vt:lpstr>
      <vt:lpstr>Label analyser</vt:lpstr>
      <vt:lpstr>Label analyser</vt:lpstr>
      <vt:lpstr>Constraint label map</vt:lpstr>
      <vt:lpstr>Constraint label map</vt:lpstr>
      <vt:lpstr>Constraint label map</vt:lpstr>
      <vt:lpstr>Constraint label map</vt:lpstr>
      <vt:lpstr>Constraint label map</vt:lpstr>
      <vt:lpstr>Summary</vt:lpstr>
      <vt:lpstr>Overview</vt:lpstr>
      <vt:lpstr>Exercise</vt:lpstr>
      <vt:lpstr>Exercise: hints</vt:lpstr>
      <vt:lpstr>Hint: Background subtraction</vt:lpstr>
      <vt:lpstr>Hint: HMaxima</vt:lpstr>
      <vt:lpstr>Hint: Watershed</vt:lpstr>
      <vt:lpstr>Hint: Measure</vt:lpstr>
      <vt:lpstr>Hint: Constraint labels</vt:lpstr>
      <vt:lpstr>Hint: 3D Viewer</vt:lpstr>
      <vt:lpstr>Hint: ClearVolume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bio-image analysis with FIJI   3. ROIs &amp; Measures     Exercises correction</dc:title>
  <dc:creator>mpiadmin</dc:creator>
  <cp:lastModifiedBy>mpiadmin</cp:lastModifiedBy>
  <cp:revision>453</cp:revision>
  <cp:lastPrinted>2017-10-11T14:10:30Z</cp:lastPrinted>
  <dcterms:created xsi:type="dcterms:W3CDTF">2015-03-30T15:05:40Z</dcterms:created>
  <dcterms:modified xsi:type="dcterms:W3CDTF">2017-11-29T11:25:33Z</dcterms:modified>
</cp:coreProperties>
</file>